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8" r:id="rId2"/>
    <p:sldId id="312" r:id="rId3"/>
    <p:sldId id="313" r:id="rId4"/>
    <p:sldId id="314" r:id="rId5"/>
    <p:sldId id="315" r:id="rId6"/>
    <p:sldId id="316" r:id="rId7"/>
    <p:sldId id="317" r:id="rId8"/>
    <p:sldId id="318" r:id="rId9"/>
    <p:sldId id="319" r:id="rId10"/>
    <p:sldId id="320" r:id="rId11"/>
    <p:sldId id="324" r:id="rId12"/>
    <p:sldId id="325" r:id="rId13"/>
    <p:sldId id="326" r:id="rId14"/>
    <p:sldId id="327" r:id="rId15"/>
    <p:sldId id="328" r:id="rId16"/>
    <p:sldId id="329" r:id="rId17"/>
    <p:sldId id="330" r:id="rId18"/>
    <p:sldId id="331" r:id="rId19"/>
    <p:sldId id="332" r:id="rId20"/>
    <p:sldId id="33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nt Messer" initials="H" lastIdx="1" clrIdx="0">
    <p:extLst>
      <p:ext uri="{19B8F6BF-5375-455C-9EA6-DF929625EA0E}">
        <p15:presenceInfo xmlns:p15="http://schemas.microsoft.com/office/powerpoint/2012/main" userId="Kent Mes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C4EA"/>
    <a:srgbClr val="B2C3EA"/>
    <a:srgbClr val="AED6EE"/>
    <a:srgbClr val="B0DEEC"/>
    <a:srgbClr val="ACD6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35" autoAdjust="0"/>
    <p:restoredTop sz="95405" autoAdjust="0"/>
  </p:normalViewPr>
  <p:slideViewPr>
    <p:cSldViewPr snapToGrid="0">
      <p:cViewPr varScale="1">
        <p:scale>
          <a:sx n="72" d="100"/>
          <a:sy n="72" d="100"/>
        </p:scale>
        <p:origin x="498" y="72"/>
      </p:cViewPr>
      <p:guideLst>
        <p:guide orient="horz" pos="2160"/>
        <p:guide pos="3840"/>
      </p:guideLst>
    </p:cSldViewPr>
  </p:slideViewPr>
  <p:outlineViewPr>
    <p:cViewPr>
      <p:scale>
        <a:sx n="33" d="100"/>
        <a:sy n="33" d="100"/>
      </p:scale>
      <p:origin x="0" y="-25814"/>
    </p:cViewPr>
  </p:outlineViewPr>
  <p:notesTextViewPr>
    <p:cViewPr>
      <p:scale>
        <a:sx n="1" d="1"/>
        <a:sy n="1" d="1"/>
      </p:scale>
      <p:origin x="0" y="0"/>
    </p:cViewPr>
  </p:notesTextViewPr>
  <p:sorterViewPr>
    <p:cViewPr>
      <p:scale>
        <a:sx n="60" d="100"/>
        <a:sy n="60" d="100"/>
      </p:scale>
      <p:origin x="0" y="0"/>
    </p:cViewPr>
  </p:sorterViewPr>
  <p:notesViewPr>
    <p:cSldViewPr snapToGrid="0">
      <p:cViewPr varScale="1">
        <p:scale>
          <a:sx n="65" d="100"/>
          <a:sy n="65" d="100"/>
        </p:scale>
        <p:origin x="3082"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1-02T22:47:01.109" idx="1">
    <p:pos x="10" y="10"/>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13E4C0-547D-408B-9967-5A8979C16DB9}" type="datetimeFigureOut">
              <a:rPr lang="en-US" smtClean="0"/>
              <a:t>2/21/2017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48D218-18D5-4C1B-AA36-C85DE7659696}" type="slidenum">
              <a:rPr lang="en-US" smtClean="0"/>
              <a:t>‹#›</a:t>
            </a:fld>
            <a:endParaRPr lang="en-US"/>
          </a:p>
        </p:txBody>
      </p:sp>
    </p:spTree>
    <p:extLst>
      <p:ext uri="{BB962C8B-B14F-4D97-AF65-F5344CB8AC3E}">
        <p14:creationId xmlns:p14="http://schemas.microsoft.com/office/powerpoint/2010/main" val="2055656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countrystudies.us/united-states/weather/delaware/newark.htm"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epa.gov/region2/mediacenter/imagegallery/"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pested.ifas.ufl.edu/newsletters/november2007/washington.htm" TargetMode="External"/><Relationship Id="rId4" Type="http://schemas.openxmlformats.org/officeDocument/2006/relationships/hyperlink" Target="http://www.ebarkers.com/jd-4930sprayer.htm"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flickr.com/photos/kalledaphotoproject/56750364/"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www.thehindu.com/2008/10/27/stories/2008102753330300.htm"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548D218-18D5-4C1B-AA36-C85DE7659696}" type="slidenum">
              <a:rPr lang="en-US" smtClean="0"/>
              <a:t>1</a:t>
            </a:fld>
            <a:endParaRPr lang="en-US"/>
          </a:p>
        </p:txBody>
      </p:sp>
    </p:spTree>
    <p:extLst>
      <p:ext uri="{BB962C8B-B14F-4D97-AF65-F5344CB8AC3E}">
        <p14:creationId xmlns:p14="http://schemas.microsoft.com/office/powerpoint/2010/main" val="11161540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noFill/>
          <a:ln>
            <a:solidFill>
              <a:srgbClr val="000000"/>
            </a:solidFill>
            <a:miter lim="800000"/>
            <a:headEnd/>
            <a:tailEnd/>
          </a:ln>
        </p:spPr>
      </p:sp>
      <p:sp>
        <p:nvSpPr>
          <p:cNvPr id="94211" name="Notes Placeholder 2"/>
          <p:cNvSpPr>
            <a:spLocks noGrp="1"/>
          </p:cNvSpPr>
          <p:nvPr>
            <p:ph type="body" idx="1"/>
          </p:nvPr>
        </p:nvSpPr>
        <p:spPr bwMode="auto">
          <a:noFill/>
        </p:spPr>
        <p:txBody>
          <a:bodyPr wrap="square" numCol="1" anchor="t" anchorCtr="0" compatLnSpc="1">
            <a:prstTxWarp prst="textNoShape">
              <a:avLst/>
            </a:prstTxWarp>
          </a:bodyPr>
          <a:lstStyle/>
          <a:p>
            <a:pPr marL="0" lvl="4" eaLnBrk="1" hangingPunct="1">
              <a:spcBef>
                <a:spcPct val="0"/>
              </a:spcBef>
            </a:pPr>
            <a:r>
              <a:rPr lang="en-US"/>
              <a:t>Content source: S. Lal, et. al.  “Status of Malaria in India”, </a:t>
            </a:r>
            <a:r>
              <a:rPr lang="en-US" u="sng"/>
              <a:t>Journal of Indian Academy of Clinical Medicine</a:t>
            </a:r>
            <a:r>
              <a:rPr lang="en-US"/>
              <a:t>, Vol. 5, No. 1, 2000.</a:t>
            </a:r>
          </a:p>
          <a:p>
            <a:pPr marL="0" lvl="4" eaLnBrk="1" hangingPunct="1">
              <a:spcBef>
                <a:spcPct val="0"/>
              </a:spcBef>
            </a:pPr>
            <a:endParaRPr lang="en-US"/>
          </a:p>
          <a:p>
            <a:pPr marL="0" lvl="4" eaLnBrk="1" hangingPunct="1">
              <a:spcBef>
                <a:spcPct val="0"/>
              </a:spcBef>
            </a:pPr>
            <a:r>
              <a:rPr lang="en-US"/>
              <a:t>Photo source: Dr. Mani, “Lessons From A Mosquito,” Money.Power.Wisdom Jan. 7, 2009 &lt;http://guydz.com/moneypowerwisdom/lessons-from-a-mosquito/&gt; July 29, 2009.</a:t>
            </a:r>
          </a:p>
          <a:p>
            <a:pPr eaLnBrk="1" hangingPunct="1">
              <a:spcBef>
                <a:spcPct val="0"/>
              </a:spcBef>
            </a:pPr>
            <a:endParaRPr lang="en-US"/>
          </a:p>
        </p:txBody>
      </p:sp>
      <p:sp>
        <p:nvSpPr>
          <p:cNvPr id="942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31F4630-08AE-4250-B965-6FFF43C7929E}" type="slidenum">
              <a:rPr lang="en-US" smtClean="0"/>
              <a:pPr fontAlgn="base">
                <a:spcBef>
                  <a:spcPct val="0"/>
                </a:spcBef>
                <a:spcAft>
                  <a:spcPct val="0"/>
                </a:spcAft>
                <a:defRPr/>
              </a:pPr>
              <a:t>10</a:t>
            </a:fld>
            <a:endParaRPr lang="en-US"/>
          </a:p>
        </p:txBody>
      </p:sp>
    </p:spTree>
    <p:extLst>
      <p:ext uri="{BB962C8B-B14F-4D97-AF65-F5344CB8AC3E}">
        <p14:creationId xmlns:p14="http://schemas.microsoft.com/office/powerpoint/2010/main" val="2889781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p:spPr>
      </p:sp>
      <p:sp>
        <p:nvSpPr>
          <p:cNvPr id="96259" name="Notes Placeholder 2"/>
          <p:cNvSpPr>
            <a:spLocks noGrp="1"/>
          </p:cNvSpPr>
          <p:nvPr>
            <p:ph type="body" idx="1"/>
          </p:nvPr>
        </p:nvSpPr>
        <p:spPr bwMode="auto">
          <a:noFill/>
        </p:spPr>
        <p:txBody>
          <a:bodyPr wrap="square" numCol="1" anchor="t" anchorCtr="0" compatLnSpc="1">
            <a:prstTxWarp prst="textNoShape">
              <a:avLst/>
            </a:prstTxWarp>
          </a:bodyPr>
          <a:lstStyle/>
          <a:p>
            <a:pPr marL="0" lvl="4" eaLnBrk="1" hangingPunct="1">
              <a:spcBef>
                <a:spcPct val="0"/>
              </a:spcBef>
            </a:pPr>
            <a:r>
              <a:rPr lang="en-US"/>
              <a:t>Content source: Behreandt, Dennis.  “Stopping Malaria.”  </a:t>
            </a:r>
            <a:r>
              <a:rPr lang="en-US" u="sng"/>
              <a:t>The New American</a:t>
            </a:r>
            <a:r>
              <a:rPr lang="en-US"/>
              <a:t>, February 21, 2005.</a:t>
            </a:r>
          </a:p>
          <a:p>
            <a:pPr marL="0" lvl="4" eaLnBrk="1" hangingPunct="1">
              <a:spcBef>
                <a:spcPct val="0"/>
              </a:spcBef>
            </a:pPr>
            <a:endParaRPr lang="en-US"/>
          </a:p>
          <a:p>
            <a:pPr marL="0" lvl="4" eaLnBrk="1" hangingPunct="1">
              <a:spcBef>
                <a:spcPct val="0"/>
              </a:spcBef>
            </a:pPr>
            <a:r>
              <a:rPr lang="en-US"/>
              <a:t>Photo source: US Fish and Wildlife Service, “Rachel Carson Centennial,” Jan. 5, 2009 &lt;http://www.fws.gov/blackwater/carsoncent.html&gt; July 29, 2009.</a:t>
            </a:r>
          </a:p>
          <a:p>
            <a:pPr eaLnBrk="1" hangingPunct="1">
              <a:spcBef>
                <a:spcPct val="0"/>
              </a:spcBef>
            </a:pPr>
            <a:endParaRPr lang="en-US"/>
          </a:p>
          <a:p>
            <a:pPr eaLnBrk="1" hangingPunct="1">
              <a:spcBef>
                <a:spcPct val="0"/>
              </a:spcBef>
            </a:pPr>
            <a:endParaRPr lang="en-US"/>
          </a:p>
        </p:txBody>
      </p:sp>
      <p:sp>
        <p:nvSpPr>
          <p:cNvPr id="9626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08A8A60-413D-4DA9-8A0F-392F7ED9F2B5}" type="slidenum">
              <a:rPr lang="en-US" smtClean="0"/>
              <a:pPr fontAlgn="base">
                <a:spcBef>
                  <a:spcPct val="0"/>
                </a:spcBef>
                <a:spcAft>
                  <a:spcPct val="0"/>
                </a:spcAft>
                <a:defRPr/>
              </a:pPr>
              <a:t>11</a:t>
            </a:fld>
            <a:endParaRPr lang="en-US"/>
          </a:p>
        </p:txBody>
      </p:sp>
    </p:spTree>
    <p:extLst>
      <p:ext uri="{BB962C8B-B14F-4D97-AF65-F5344CB8AC3E}">
        <p14:creationId xmlns:p14="http://schemas.microsoft.com/office/powerpoint/2010/main" val="2246637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p:spPr>
      </p:sp>
      <p:sp>
        <p:nvSpPr>
          <p:cNvPr id="97283" name="Notes Placeholder 2"/>
          <p:cNvSpPr>
            <a:spLocks noGrp="1"/>
          </p:cNvSpPr>
          <p:nvPr>
            <p:ph type="body" idx="1"/>
          </p:nvPr>
        </p:nvSpPr>
        <p:spPr bwMode="auto">
          <a:noFill/>
        </p:spPr>
        <p:txBody>
          <a:bodyPr wrap="square" numCol="1" anchor="t" anchorCtr="0" compatLnSpc="1">
            <a:prstTxWarp prst="textNoShape">
              <a:avLst/>
            </a:prstTxWarp>
          </a:bodyPr>
          <a:lstStyle/>
          <a:p>
            <a:pPr marL="0" lvl="4" eaLnBrk="1" hangingPunct="1">
              <a:spcBef>
                <a:spcPct val="0"/>
              </a:spcBef>
            </a:pPr>
            <a:r>
              <a:rPr lang="en-US"/>
              <a:t>Content source: P.C. Abhilash</a:t>
            </a:r>
            <a:r>
              <a:rPr lang="en-US" baseline="30000"/>
              <a:t> </a:t>
            </a:r>
            <a:r>
              <a:rPr lang="en-US"/>
              <a:t>and Nandita Singh.  “Pesticide use and application: An Indian Scenario.”  </a:t>
            </a:r>
            <a:r>
              <a:rPr lang="en-US" u="sng"/>
              <a:t>Journal of Hazardous Materials</a:t>
            </a:r>
            <a:r>
              <a:rPr lang="en-US"/>
              <a:t> 165.  Nov 1, 2008.</a:t>
            </a:r>
            <a:r>
              <a:rPr lang="en-US" b="1"/>
              <a:t>  </a:t>
            </a:r>
            <a:r>
              <a:rPr lang="en-US"/>
              <a:t>Eco-Auditing Group, National Botanical Research Institute, Council of Scientific and Industrial Research, Rana Pratap Marg, Lucknow 226001, Uttar Pradesh, India.   </a:t>
            </a:r>
            <a:endParaRPr lang="en-US" sz="1400"/>
          </a:p>
          <a:p>
            <a:pPr eaLnBrk="1" hangingPunct="1">
              <a:spcBef>
                <a:spcPct val="0"/>
              </a:spcBef>
            </a:pPr>
            <a:endParaRPr lang="en-US"/>
          </a:p>
        </p:txBody>
      </p:sp>
      <p:sp>
        <p:nvSpPr>
          <p:cNvPr id="9728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DF2C54D-18F0-4FE1-959F-327DDDE9CC32}" type="slidenum">
              <a:rPr lang="en-US" smtClean="0"/>
              <a:pPr fontAlgn="base">
                <a:spcBef>
                  <a:spcPct val="0"/>
                </a:spcBef>
                <a:spcAft>
                  <a:spcPct val="0"/>
                </a:spcAft>
                <a:defRPr/>
              </a:pPr>
              <a:t>12</a:t>
            </a:fld>
            <a:endParaRPr lang="en-US"/>
          </a:p>
        </p:txBody>
      </p:sp>
    </p:spTree>
    <p:extLst>
      <p:ext uri="{BB962C8B-B14F-4D97-AF65-F5344CB8AC3E}">
        <p14:creationId xmlns:p14="http://schemas.microsoft.com/office/powerpoint/2010/main" val="28659183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p:spPr>
      </p:sp>
      <p:sp>
        <p:nvSpPr>
          <p:cNvPr id="95235" name="Notes Placeholder 2"/>
          <p:cNvSpPr>
            <a:spLocks noGrp="1"/>
          </p:cNvSpPr>
          <p:nvPr>
            <p:ph type="body" idx="1"/>
          </p:nvPr>
        </p:nvSpPr>
        <p:spPr bwMode="auto">
          <a:noFill/>
        </p:spPr>
        <p:txBody>
          <a:bodyPr wrap="square" numCol="1" anchor="t" anchorCtr="0" compatLnSpc="1">
            <a:prstTxWarp prst="textNoShape">
              <a:avLst/>
            </a:prstTxWarp>
          </a:bodyPr>
          <a:lstStyle/>
          <a:p>
            <a:pPr marL="0" lvl="4" eaLnBrk="1" hangingPunct="1">
              <a:spcBef>
                <a:spcPct val="0"/>
              </a:spcBef>
            </a:pPr>
            <a:r>
              <a:rPr lang="en-US"/>
              <a:t>Content source: Behreandt, Dennis.  “Stopping Malaria.”  </a:t>
            </a:r>
            <a:r>
              <a:rPr lang="en-US" u="sng"/>
              <a:t>The New American</a:t>
            </a:r>
            <a:r>
              <a:rPr lang="en-US"/>
              <a:t>, February 21, 2005.</a:t>
            </a:r>
          </a:p>
          <a:p>
            <a:pPr marL="0" lvl="4" eaLnBrk="1" hangingPunct="1">
              <a:spcBef>
                <a:spcPct val="0"/>
              </a:spcBef>
            </a:pPr>
            <a:endParaRPr lang="en-US"/>
          </a:p>
          <a:p>
            <a:pPr marL="0" lvl="4" eaLnBrk="1" hangingPunct="1">
              <a:spcBef>
                <a:spcPct val="0"/>
              </a:spcBef>
            </a:pPr>
            <a:r>
              <a:rPr lang="en-US"/>
              <a:t>Photo source: Gladwell, Max, “Food Monopoly: A Cornucopia of Conspiracy,” Max Gladwell: Social Media and Green Living, May 9, 2008 &lt;http://www.maxgladwell.com/2008/05/food-monopoly-a-cornucopia-of-conspiracy/&gt; July 29, 2009.</a:t>
            </a:r>
          </a:p>
          <a:p>
            <a:pPr eaLnBrk="1" hangingPunct="1">
              <a:spcBef>
                <a:spcPct val="0"/>
              </a:spcBef>
            </a:pPr>
            <a:endParaRPr lang="en-US"/>
          </a:p>
        </p:txBody>
      </p:sp>
      <p:sp>
        <p:nvSpPr>
          <p:cNvPr id="9523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84B9B47-2F57-42A4-830D-359CB65130AB}" type="slidenum">
              <a:rPr lang="en-US" smtClean="0"/>
              <a:pPr fontAlgn="base">
                <a:spcBef>
                  <a:spcPct val="0"/>
                </a:spcBef>
                <a:spcAft>
                  <a:spcPct val="0"/>
                </a:spcAft>
                <a:defRPr/>
              </a:pPr>
              <a:t>13</a:t>
            </a:fld>
            <a:endParaRPr lang="en-US"/>
          </a:p>
        </p:txBody>
      </p:sp>
    </p:spTree>
    <p:extLst>
      <p:ext uri="{BB962C8B-B14F-4D97-AF65-F5344CB8AC3E}">
        <p14:creationId xmlns:p14="http://schemas.microsoft.com/office/powerpoint/2010/main" val="362688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noFill/>
          <a:ln>
            <a:solidFill>
              <a:srgbClr val="000000"/>
            </a:solidFill>
            <a:miter lim="800000"/>
            <a:headEnd/>
            <a:tailEnd/>
          </a:ln>
        </p:spPr>
      </p:sp>
      <p:sp>
        <p:nvSpPr>
          <p:cNvPr id="98307" name="Notes Placeholder 2"/>
          <p:cNvSpPr>
            <a:spLocks noGrp="1"/>
          </p:cNvSpPr>
          <p:nvPr>
            <p:ph type="body" idx="1"/>
          </p:nvPr>
        </p:nvSpPr>
        <p:spPr bwMode="auto">
          <a:noFill/>
        </p:spPr>
        <p:txBody>
          <a:bodyPr wrap="square" numCol="1" anchor="t" anchorCtr="0" compatLnSpc="1">
            <a:prstTxWarp prst="textNoShape">
              <a:avLst/>
            </a:prstTxWarp>
          </a:bodyPr>
          <a:lstStyle/>
          <a:p>
            <a:pPr marL="0" lvl="4" eaLnBrk="1" hangingPunct="1">
              <a:spcBef>
                <a:spcPct val="0"/>
              </a:spcBef>
            </a:pPr>
            <a:r>
              <a:rPr lang="en-US"/>
              <a:t>Content source: P.C. Abhilash</a:t>
            </a:r>
            <a:r>
              <a:rPr lang="en-US" baseline="30000"/>
              <a:t> </a:t>
            </a:r>
            <a:r>
              <a:rPr lang="en-US"/>
              <a:t>and Nandita Singh.  “Pesticide use and application: An Indian Scenario.”  </a:t>
            </a:r>
            <a:r>
              <a:rPr lang="en-US" u="sng"/>
              <a:t>Journal of Hazardous Materials</a:t>
            </a:r>
            <a:r>
              <a:rPr lang="en-US"/>
              <a:t> 165.  Nov 1, 2008.</a:t>
            </a:r>
            <a:r>
              <a:rPr lang="en-US" b="1"/>
              <a:t>  </a:t>
            </a:r>
            <a:r>
              <a:rPr lang="en-US"/>
              <a:t>Eco-Auditing Group, National Botanical Research Institute, Council of Scientific and Industrial Research, Rana Pratap Marg, Lucknow 226001, Uttar Pradesh, India.   </a:t>
            </a:r>
            <a:endParaRPr lang="en-US" sz="1400"/>
          </a:p>
          <a:p>
            <a:pPr eaLnBrk="1" hangingPunct="1">
              <a:spcBef>
                <a:spcPct val="0"/>
              </a:spcBef>
            </a:pPr>
            <a:endParaRPr lang="en-US"/>
          </a:p>
          <a:p>
            <a:pPr eaLnBrk="1" hangingPunct="1">
              <a:spcBef>
                <a:spcPct val="0"/>
              </a:spcBef>
            </a:pPr>
            <a:r>
              <a:rPr lang="en-US"/>
              <a:t>Photo source: Rzadigi, “Goodbye DDT,” Living on Earth, May 8, 2009 &lt;http://www.livingonearth.org/shows/segments.htm?programID=09-P13-00019&amp;segmentID=3&gt; July 29, 2009.</a:t>
            </a:r>
          </a:p>
        </p:txBody>
      </p:sp>
      <p:sp>
        <p:nvSpPr>
          <p:cNvPr id="9830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47E6420-73E2-450F-94D0-7AEA94BCDE5B}" type="slidenum">
              <a:rPr lang="en-US" smtClean="0"/>
              <a:pPr fontAlgn="base">
                <a:spcBef>
                  <a:spcPct val="0"/>
                </a:spcBef>
                <a:spcAft>
                  <a:spcPct val="0"/>
                </a:spcAft>
                <a:defRPr/>
              </a:pPr>
              <a:t>14</a:t>
            </a:fld>
            <a:endParaRPr lang="en-US"/>
          </a:p>
        </p:txBody>
      </p:sp>
    </p:spTree>
    <p:extLst>
      <p:ext uri="{BB962C8B-B14F-4D97-AF65-F5344CB8AC3E}">
        <p14:creationId xmlns:p14="http://schemas.microsoft.com/office/powerpoint/2010/main" val="20471412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p:spPr>
      </p:sp>
      <p:sp>
        <p:nvSpPr>
          <p:cNvPr id="99331" name="Notes Placeholder 2"/>
          <p:cNvSpPr>
            <a:spLocks noGrp="1"/>
          </p:cNvSpPr>
          <p:nvPr>
            <p:ph type="body" idx="1"/>
          </p:nvPr>
        </p:nvSpPr>
        <p:spPr bwMode="auto">
          <a:noFill/>
        </p:spPr>
        <p:txBody>
          <a:bodyPr wrap="square" numCol="1" anchor="t" anchorCtr="0" compatLnSpc="1">
            <a:prstTxWarp prst="textNoShape">
              <a:avLst/>
            </a:prstTxWarp>
          </a:bodyPr>
          <a:lstStyle/>
          <a:p>
            <a:pPr marL="0" lvl="4" eaLnBrk="1" hangingPunct="1">
              <a:spcBef>
                <a:spcPct val="0"/>
              </a:spcBef>
            </a:pPr>
            <a:r>
              <a:rPr lang="en-US"/>
              <a:t>Content source: P.C. Abhilash</a:t>
            </a:r>
            <a:r>
              <a:rPr lang="en-US" baseline="30000"/>
              <a:t> </a:t>
            </a:r>
            <a:r>
              <a:rPr lang="en-US"/>
              <a:t>and Nandita Singh.  “Pesticide use and application: An Indian Scenario.”  </a:t>
            </a:r>
            <a:r>
              <a:rPr lang="en-US" u="sng"/>
              <a:t>Journal of Hazardous Materials</a:t>
            </a:r>
            <a:r>
              <a:rPr lang="en-US"/>
              <a:t> 165.  Nov 1, 2008.</a:t>
            </a:r>
            <a:r>
              <a:rPr lang="en-US" b="1"/>
              <a:t>  </a:t>
            </a:r>
            <a:r>
              <a:rPr lang="en-US"/>
              <a:t>Eco-Auditing Group, National Botanical Research Institute, Council of Scientific and Industrial Research, Rana Pratap Marg, Lucknow 226001, Uttar Pradesh, India.   </a:t>
            </a:r>
          </a:p>
          <a:p>
            <a:pPr marL="0" lvl="4" eaLnBrk="1" hangingPunct="1">
              <a:spcBef>
                <a:spcPct val="0"/>
              </a:spcBef>
            </a:pPr>
            <a:endParaRPr lang="en-US" sz="1400"/>
          </a:p>
          <a:p>
            <a:pPr marL="0" lvl="4" eaLnBrk="1" hangingPunct="1">
              <a:spcBef>
                <a:spcPct val="0"/>
              </a:spcBef>
            </a:pPr>
            <a:r>
              <a:rPr lang="en-US" sz="1400"/>
              <a:t>Photo source: Stevens, Philip “WHO must take side of malaria victims,” CFD Bulletin Archives, Campaign for Fighting Diseases, Nov. 16, 2005 &lt;http://www.fightingdiseases.org/main/content.php?content_id=51&gt; June 29, 2009.</a:t>
            </a:r>
          </a:p>
        </p:txBody>
      </p:sp>
      <p:sp>
        <p:nvSpPr>
          <p:cNvPr id="9933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AF6301D-3923-453E-86A4-2378FC3A00D1}" type="slidenum">
              <a:rPr lang="en-US" smtClean="0"/>
              <a:pPr fontAlgn="base">
                <a:spcBef>
                  <a:spcPct val="0"/>
                </a:spcBef>
                <a:spcAft>
                  <a:spcPct val="0"/>
                </a:spcAft>
                <a:defRPr/>
              </a:pPr>
              <a:t>15</a:t>
            </a:fld>
            <a:endParaRPr lang="en-US"/>
          </a:p>
        </p:txBody>
      </p:sp>
    </p:spTree>
    <p:extLst>
      <p:ext uri="{BB962C8B-B14F-4D97-AF65-F5344CB8AC3E}">
        <p14:creationId xmlns:p14="http://schemas.microsoft.com/office/powerpoint/2010/main" val="373661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p:spPr>
      </p:sp>
      <p:sp>
        <p:nvSpPr>
          <p:cNvPr id="100355" name="Notes Placeholder 2"/>
          <p:cNvSpPr>
            <a:spLocks noGrp="1"/>
          </p:cNvSpPr>
          <p:nvPr>
            <p:ph type="body" idx="1"/>
          </p:nvPr>
        </p:nvSpPr>
        <p:spPr bwMode="auto">
          <a:noFill/>
        </p:spPr>
        <p:txBody>
          <a:bodyPr wrap="square" numCol="1" anchor="t" anchorCtr="0" compatLnSpc="1">
            <a:prstTxWarp prst="textNoShape">
              <a:avLst/>
            </a:prstTxWarp>
          </a:bodyPr>
          <a:lstStyle/>
          <a:p>
            <a:pPr marL="0" lvl="4" eaLnBrk="1" hangingPunct="1">
              <a:spcBef>
                <a:spcPct val="0"/>
              </a:spcBef>
            </a:pPr>
            <a:r>
              <a:rPr lang="en-US"/>
              <a:t>Content source: “ToxFAQs for DDT, DDE and DD,” Department of Health and Human Services, Agency for Toxic Substances and Disease Registry, September 2002, Updated Sept. 11, 2007. &lt;</a:t>
            </a:r>
            <a:r>
              <a:rPr lang="en-US" sz="1400"/>
              <a:t> </a:t>
            </a:r>
            <a:r>
              <a:rPr lang="en-US"/>
              <a:t>http://www.atsdr.cdc.gov/tfacts35.html#bookmark03&gt; July 22, 2009.</a:t>
            </a:r>
            <a:endParaRPr lang="en-US" sz="1400"/>
          </a:p>
          <a:p>
            <a:pPr eaLnBrk="1" hangingPunct="1">
              <a:spcBef>
                <a:spcPct val="0"/>
              </a:spcBef>
            </a:pPr>
            <a:endParaRPr lang="en-US"/>
          </a:p>
        </p:txBody>
      </p:sp>
      <p:sp>
        <p:nvSpPr>
          <p:cNvPr id="10035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E982763-FFBA-4DDE-A950-A50E522F675C}" type="slidenum">
              <a:rPr lang="en-US" smtClean="0"/>
              <a:pPr fontAlgn="base">
                <a:spcBef>
                  <a:spcPct val="0"/>
                </a:spcBef>
                <a:spcAft>
                  <a:spcPct val="0"/>
                </a:spcAft>
                <a:defRPr/>
              </a:pPr>
              <a:t>16</a:t>
            </a:fld>
            <a:endParaRPr lang="en-US"/>
          </a:p>
        </p:txBody>
      </p:sp>
    </p:spTree>
    <p:extLst>
      <p:ext uri="{BB962C8B-B14F-4D97-AF65-F5344CB8AC3E}">
        <p14:creationId xmlns:p14="http://schemas.microsoft.com/office/powerpoint/2010/main" val="574874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p:spPr>
      </p:sp>
      <p:sp>
        <p:nvSpPr>
          <p:cNvPr id="106499" name="Notes Placeholder 2"/>
          <p:cNvSpPr>
            <a:spLocks noGrp="1"/>
          </p:cNvSpPr>
          <p:nvPr>
            <p:ph type="body" idx="1"/>
          </p:nvPr>
        </p:nvSpPr>
        <p:spPr bwMode="auto">
          <a:noFill/>
        </p:spPr>
        <p:txBody>
          <a:bodyPr wrap="square" numCol="1" anchor="t" anchorCtr="0" compatLnSpc="1">
            <a:prstTxWarp prst="textNoShape">
              <a:avLst/>
            </a:prstTxWarp>
          </a:bodyPr>
          <a:lstStyle/>
          <a:p>
            <a:pPr marL="0" lvl="3" eaLnBrk="1" hangingPunct="1">
              <a:spcBef>
                <a:spcPct val="0"/>
              </a:spcBef>
            </a:pPr>
            <a:r>
              <a:rPr lang="en-US"/>
              <a:t>Content source: R. Chatrath et. al.  “Challenges to wheat production in South Asia.”  Euphytica (2007)157:447-456.  Springer Science and Business Media B.V. 2007.</a:t>
            </a:r>
          </a:p>
          <a:p>
            <a:pPr marL="0" lvl="3" eaLnBrk="1" hangingPunct="1">
              <a:spcBef>
                <a:spcPct val="0"/>
              </a:spcBef>
            </a:pPr>
            <a:endParaRPr lang="en-US"/>
          </a:p>
          <a:p>
            <a:pPr marL="0" lvl="3" eaLnBrk="1" hangingPunct="1">
              <a:spcBef>
                <a:spcPct val="0"/>
              </a:spcBef>
            </a:pPr>
            <a:r>
              <a:rPr lang="en-US"/>
              <a:t>Photo source: Stringer India/Reuters, Murray, James, “Indian farmers to insure themselves against climate change crop failure,” guardian.co.uk, June 8, 2009 &lt;http://www.guardian.co.uk/environment/2009/jun/08/farming-india&gt; July 29, 2009.</a:t>
            </a:r>
          </a:p>
          <a:p>
            <a:pPr eaLnBrk="1" hangingPunct="1">
              <a:spcBef>
                <a:spcPct val="0"/>
              </a:spcBef>
            </a:pPr>
            <a:endParaRPr lang="en-US"/>
          </a:p>
        </p:txBody>
      </p:sp>
      <p:sp>
        <p:nvSpPr>
          <p:cNvPr id="10650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5471D00-AEE9-4761-AA49-16042A3CFD9C}" type="slidenum">
              <a:rPr lang="en-US" smtClean="0"/>
              <a:pPr fontAlgn="base">
                <a:spcBef>
                  <a:spcPct val="0"/>
                </a:spcBef>
                <a:spcAft>
                  <a:spcPct val="0"/>
                </a:spcAft>
                <a:defRPr/>
              </a:pPr>
              <a:t>18</a:t>
            </a:fld>
            <a:endParaRPr lang="en-US"/>
          </a:p>
        </p:txBody>
      </p:sp>
    </p:spTree>
    <p:extLst>
      <p:ext uri="{BB962C8B-B14F-4D97-AF65-F5344CB8AC3E}">
        <p14:creationId xmlns:p14="http://schemas.microsoft.com/office/powerpoint/2010/main" val="1726774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p:spPr>
      </p:sp>
      <p:sp>
        <p:nvSpPr>
          <p:cNvPr id="107523" name="Notes Placeholder 2"/>
          <p:cNvSpPr>
            <a:spLocks noGrp="1"/>
          </p:cNvSpPr>
          <p:nvPr>
            <p:ph type="body" idx="1"/>
          </p:nvPr>
        </p:nvSpPr>
        <p:spPr bwMode="auto">
          <a:noFill/>
        </p:spPr>
        <p:txBody>
          <a:bodyPr wrap="square" numCol="1" anchor="t" anchorCtr="0" compatLnSpc="1">
            <a:prstTxWarp prst="textNoShape">
              <a:avLst/>
            </a:prstTxWarp>
          </a:bodyPr>
          <a:lstStyle/>
          <a:p>
            <a:pPr marL="2057400" lvl="4" indent="-228600" eaLnBrk="1" hangingPunct="1">
              <a:spcBef>
                <a:spcPct val="0"/>
              </a:spcBef>
            </a:pPr>
            <a:r>
              <a:rPr lang="en-US"/>
              <a:t>Content source: Rajendran, K. et. al.  “Efficiency of Milk Production in India: A Stochastic Frontier Production Function Approach.”  </a:t>
            </a:r>
            <a:r>
              <a:rPr lang="en-US" u="sng"/>
              <a:t>Indian Journal of Economics and Business</a:t>
            </a:r>
            <a:r>
              <a:rPr lang="en-US"/>
              <a:t>, Vo. 4, No. 2, 2005: 275-283.</a:t>
            </a:r>
          </a:p>
          <a:p>
            <a:pPr eaLnBrk="1" hangingPunct="1">
              <a:spcBef>
                <a:spcPct val="0"/>
              </a:spcBef>
            </a:pPr>
            <a:endParaRPr lang="en-US"/>
          </a:p>
          <a:p>
            <a:pPr marL="2057400" lvl="4" indent="-228600" eaLnBrk="1" hangingPunct="1">
              <a:spcBef>
                <a:spcPct val="0"/>
              </a:spcBef>
            </a:pPr>
            <a:r>
              <a:rPr lang="en-US"/>
              <a:t>Content source: Rakotoarisoa, Manitra et. al.  “Competitiveness and trade potential of India’s dairy industry.”  </a:t>
            </a:r>
            <a:r>
              <a:rPr lang="en-US" u="sng"/>
              <a:t>Food Policy</a:t>
            </a:r>
            <a:r>
              <a:rPr lang="en-US"/>
              <a:t>, Vol. 31, Issue 3, June 2006: 216-227. </a:t>
            </a:r>
          </a:p>
          <a:p>
            <a:pPr marL="2057400" lvl="4" indent="-228600" eaLnBrk="1" hangingPunct="1">
              <a:spcBef>
                <a:spcPct val="0"/>
              </a:spcBef>
            </a:pPr>
            <a:endParaRPr lang="en-US"/>
          </a:p>
          <a:p>
            <a:pPr marL="2057400" lvl="4" indent="-228600" eaLnBrk="1" hangingPunct="1">
              <a:spcBef>
                <a:spcPct val="0"/>
              </a:spcBef>
            </a:pPr>
            <a:r>
              <a:rPr lang="en-US"/>
              <a:t>Photo source: ICRISAT photos, India, TATA-Album-SelectedPictures, Income Gactivity_7, Livestock</a:t>
            </a:r>
          </a:p>
          <a:p>
            <a:pPr eaLnBrk="1" hangingPunct="1">
              <a:spcBef>
                <a:spcPct val="0"/>
              </a:spcBef>
            </a:pPr>
            <a:endParaRPr lang="en-US"/>
          </a:p>
        </p:txBody>
      </p:sp>
      <p:sp>
        <p:nvSpPr>
          <p:cNvPr id="10752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0C8B288-2770-40BB-8B49-8299B04B2EE0}" type="slidenum">
              <a:rPr lang="en-US" smtClean="0"/>
              <a:pPr fontAlgn="base">
                <a:spcBef>
                  <a:spcPct val="0"/>
                </a:spcBef>
                <a:spcAft>
                  <a:spcPct val="0"/>
                </a:spcAft>
                <a:defRPr/>
              </a:pPr>
              <a:t>19</a:t>
            </a:fld>
            <a:endParaRPr lang="en-US"/>
          </a:p>
        </p:txBody>
      </p:sp>
    </p:spTree>
    <p:extLst>
      <p:ext uri="{BB962C8B-B14F-4D97-AF65-F5344CB8AC3E}">
        <p14:creationId xmlns:p14="http://schemas.microsoft.com/office/powerpoint/2010/main" val="8801121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p:spPr>
      </p:sp>
      <p:sp>
        <p:nvSpPr>
          <p:cNvPr id="108547" name="Notes Placeholder 2"/>
          <p:cNvSpPr>
            <a:spLocks noGrp="1"/>
          </p:cNvSpPr>
          <p:nvPr>
            <p:ph type="body" idx="1"/>
          </p:nvPr>
        </p:nvSpPr>
        <p:spPr bwMode="auto">
          <a:noFill/>
        </p:spPr>
        <p:txBody>
          <a:bodyPr wrap="square" numCol="1" anchor="t" anchorCtr="0" compatLnSpc="1">
            <a:prstTxWarp prst="textNoShape">
              <a:avLst/>
            </a:prstTxWarp>
          </a:bodyPr>
          <a:lstStyle/>
          <a:p>
            <a:pPr marL="2057400" lvl="4" indent="-228600" eaLnBrk="1" hangingPunct="1">
              <a:spcBef>
                <a:spcPct val="0"/>
              </a:spcBef>
            </a:pPr>
            <a:r>
              <a:rPr lang="en-US"/>
              <a:t>Content source: Rajendran, K. et. al.  “Efficiency of Milk Production in India: A Stochastic Frontier Production Function Approach.”  </a:t>
            </a:r>
            <a:r>
              <a:rPr lang="en-US" u="sng"/>
              <a:t>Indian Journal of Economics and Business</a:t>
            </a:r>
            <a:r>
              <a:rPr lang="en-US"/>
              <a:t>, Vo. 4, No. 2, 2005: 275-283.</a:t>
            </a:r>
          </a:p>
          <a:p>
            <a:pPr eaLnBrk="1" hangingPunct="1">
              <a:spcBef>
                <a:spcPct val="0"/>
              </a:spcBef>
            </a:pPr>
            <a:endParaRPr lang="en-US"/>
          </a:p>
          <a:p>
            <a:pPr marL="2057400" lvl="4" indent="-228600" eaLnBrk="1" hangingPunct="1">
              <a:spcBef>
                <a:spcPct val="0"/>
              </a:spcBef>
            </a:pPr>
            <a:r>
              <a:rPr lang="en-US"/>
              <a:t>Content source: Rakotoarisoa, Manitra et. al.  “Competitiveness and trade potential of India’s dairy industry.”  </a:t>
            </a:r>
            <a:r>
              <a:rPr lang="en-US" u="sng"/>
              <a:t>Food Policy</a:t>
            </a:r>
            <a:r>
              <a:rPr lang="en-US"/>
              <a:t>, Vol. 31, Issue 3, June 2006: 216-227. </a:t>
            </a:r>
          </a:p>
          <a:p>
            <a:pPr marL="2057400" lvl="4" indent="-228600" eaLnBrk="1" hangingPunct="1">
              <a:spcBef>
                <a:spcPct val="0"/>
              </a:spcBef>
            </a:pPr>
            <a:endParaRPr lang="en-US"/>
          </a:p>
          <a:p>
            <a:pPr marL="2057400" lvl="4" indent="-228600" eaLnBrk="1" hangingPunct="1">
              <a:spcBef>
                <a:spcPct val="0"/>
              </a:spcBef>
            </a:pPr>
            <a:r>
              <a:rPr lang="en-US"/>
              <a:t>Photo source: ICRISAT Photos, India, TATA –Album-SelectedPictures, Income Gactivity_7, DSC00669</a:t>
            </a:r>
          </a:p>
          <a:p>
            <a:pPr eaLnBrk="1" hangingPunct="1">
              <a:spcBef>
                <a:spcPct val="0"/>
              </a:spcBef>
            </a:pPr>
            <a:endParaRPr lang="en-US"/>
          </a:p>
        </p:txBody>
      </p:sp>
      <p:sp>
        <p:nvSpPr>
          <p:cNvPr id="1085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1C70E9A-F678-47F8-A37D-6E2C6F3CD638}" type="slidenum">
              <a:rPr lang="en-US" smtClean="0"/>
              <a:pPr fontAlgn="base">
                <a:spcBef>
                  <a:spcPct val="0"/>
                </a:spcBef>
                <a:spcAft>
                  <a:spcPct val="0"/>
                </a:spcAft>
                <a:defRPr/>
              </a:pPr>
              <a:t>20</a:t>
            </a:fld>
            <a:endParaRPr lang="en-US"/>
          </a:p>
        </p:txBody>
      </p:sp>
    </p:spTree>
    <p:extLst>
      <p:ext uri="{BB962C8B-B14F-4D97-AF65-F5344CB8AC3E}">
        <p14:creationId xmlns:p14="http://schemas.microsoft.com/office/powerpoint/2010/main" val="1546202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p:spPr>
      </p:sp>
      <p:sp>
        <p:nvSpPr>
          <p:cNvPr id="5222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t>Content source: National Environment Agency, Meteorological Services, Regional Weather: India:  http://app.nea.gov.sg/cms/htdocs/article.asp?pid=1111, June 29, 2009.</a:t>
            </a:r>
          </a:p>
          <a:p>
            <a:pPr>
              <a:spcBef>
                <a:spcPct val="0"/>
              </a:spcBef>
            </a:pPr>
            <a:endParaRPr lang="en-US"/>
          </a:p>
          <a:p>
            <a:pPr>
              <a:spcBef>
                <a:spcPct val="0"/>
              </a:spcBef>
            </a:pPr>
            <a:r>
              <a:rPr lang="en-US"/>
              <a:t>Photo Source: telegraph.co.uk, “My Telegraph,” Onesite inc., http://images.onesite.com/my.telegraph.co.uk/user/will_heaven/20070716155109.jpg, June 29, 2009.</a:t>
            </a:r>
          </a:p>
          <a:p>
            <a:pPr>
              <a:spcBef>
                <a:spcPct val="0"/>
              </a:spcBef>
            </a:pPr>
            <a:endParaRPr lang="en-US"/>
          </a:p>
        </p:txBody>
      </p:sp>
      <p:sp>
        <p:nvSpPr>
          <p:cNvPr id="522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56D389A-89DA-4E03-B775-6AE17E7B8D2E}" type="slidenum">
              <a:rPr lang="en-US"/>
              <a:pPr fontAlgn="base">
                <a:spcBef>
                  <a:spcPct val="0"/>
                </a:spcBef>
                <a:spcAft>
                  <a:spcPct val="0"/>
                </a:spcAft>
              </a:pPr>
              <a:t>2</a:t>
            </a:fld>
            <a:endParaRPr lang="en-US"/>
          </a:p>
        </p:txBody>
      </p:sp>
    </p:spTree>
    <p:extLst>
      <p:ext uri="{BB962C8B-B14F-4D97-AF65-F5344CB8AC3E}">
        <p14:creationId xmlns:p14="http://schemas.microsoft.com/office/powerpoint/2010/main" val="2938149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p:spPr>
      </p:sp>
      <p:sp>
        <p:nvSpPr>
          <p:cNvPr id="5427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t>Content sources:</a:t>
            </a:r>
          </a:p>
          <a:p>
            <a:pPr>
              <a:spcBef>
                <a:spcPct val="0"/>
              </a:spcBef>
            </a:pPr>
            <a:r>
              <a:rPr lang="en-US"/>
              <a:t>Chart created by Alison K. Kiliszek</a:t>
            </a:r>
          </a:p>
          <a:p>
            <a:pPr>
              <a:spcBef>
                <a:spcPct val="0"/>
              </a:spcBef>
            </a:pPr>
            <a:r>
              <a:rPr lang="en-US"/>
              <a:t>Hyderabad CHART DATA TAKEN FROM (Jain 2007): Jain, Sharad, Pushpendra Agarwal, and Vijay Singh.</a:t>
            </a:r>
            <a:br>
              <a:rPr lang="en-US"/>
            </a:br>
            <a:r>
              <a:rPr lang="en-US"/>
              <a:t>Hydrology and Water Resources of India. Vol 57 Springer: The Netherlands 2007</a:t>
            </a:r>
          </a:p>
          <a:p>
            <a:pPr>
              <a:spcBef>
                <a:spcPct val="0"/>
              </a:spcBef>
            </a:pPr>
            <a:endParaRPr lang="en-US"/>
          </a:p>
          <a:p>
            <a:pPr>
              <a:spcBef>
                <a:spcPct val="0"/>
              </a:spcBef>
            </a:pPr>
            <a:r>
              <a:rPr lang="en-US"/>
              <a:t>Newark CHART DATA TAKEN FROM : </a:t>
            </a:r>
            <a:r>
              <a:rPr lang="en-US">
                <a:hlinkClick r:id="rId3"/>
              </a:rPr>
              <a:t>http://countrystudies.us/united-</a:t>
            </a:r>
            <a:br>
              <a:rPr lang="en-US">
                <a:hlinkClick r:id="rId3"/>
              </a:rPr>
            </a:br>
            <a:r>
              <a:rPr lang="en-US">
                <a:hlinkClick r:id="rId3"/>
              </a:rPr>
              <a:t>states/weather/delaware/newark.htm</a:t>
            </a:r>
            <a:endParaRPr lang="en-US"/>
          </a:p>
          <a:p>
            <a:pPr>
              <a:spcBef>
                <a:spcPct val="0"/>
              </a:spcBef>
            </a:pPr>
            <a:r>
              <a:rPr lang="en-US"/>
              <a:t>U.S. Department of State website (US weather,</a:t>
            </a:r>
            <a:br>
              <a:rPr lang="en-US"/>
            </a:br>
            <a:r>
              <a:rPr lang="en-US"/>
              <a:t>Delaware, Newark) &lt;</a:t>
            </a:r>
            <a:r>
              <a:rPr lang="en-US">
                <a:hlinkClick r:id="rId3"/>
              </a:rPr>
              <a:t>http://countrystudies.us/united-</a:t>
            </a:r>
            <a:br>
              <a:rPr lang="en-US">
                <a:hlinkClick r:id="rId3"/>
              </a:rPr>
            </a:br>
            <a:r>
              <a:rPr lang="en-US">
                <a:hlinkClick r:id="rId3"/>
              </a:rPr>
              <a:t>states/weather/delaware/newark.htm</a:t>
            </a:r>
            <a:r>
              <a:rPr lang="en-US"/>
              <a:t>&gt;.</a:t>
            </a:r>
          </a:p>
        </p:txBody>
      </p:sp>
      <p:sp>
        <p:nvSpPr>
          <p:cNvPr id="542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065BAF9-D300-4408-AD05-DE00E4C8BF8B}" type="slidenum">
              <a:rPr lang="en-US"/>
              <a:pPr fontAlgn="base">
                <a:spcBef>
                  <a:spcPct val="0"/>
                </a:spcBef>
                <a:spcAft>
                  <a:spcPct val="0"/>
                </a:spcAft>
              </a:pPr>
              <a:t>3</a:t>
            </a:fld>
            <a:endParaRPr lang="en-US"/>
          </a:p>
        </p:txBody>
      </p:sp>
    </p:spTree>
    <p:extLst>
      <p:ext uri="{BB962C8B-B14F-4D97-AF65-F5344CB8AC3E}">
        <p14:creationId xmlns:p14="http://schemas.microsoft.com/office/powerpoint/2010/main" val="2282453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p:spPr>
      </p:sp>
      <p:sp>
        <p:nvSpPr>
          <p:cNvPr id="4710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t>Content source: Lal, “An Indian Economic Miracle?” Cato Journal, Vol. 28, No. 1 (Winter 2008), Cato Institute, p. 11-34.</a:t>
            </a:r>
          </a:p>
          <a:p>
            <a:pPr>
              <a:spcBef>
                <a:spcPct val="0"/>
              </a:spcBef>
            </a:pPr>
            <a:endParaRPr lang="en-US" i="1" u="sng"/>
          </a:p>
          <a:p>
            <a:pPr>
              <a:spcBef>
                <a:spcPct val="0"/>
              </a:spcBef>
            </a:pPr>
            <a:r>
              <a:rPr lang="en-US"/>
              <a:t>Picture source: India/ICRISAT</a:t>
            </a:r>
          </a:p>
        </p:txBody>
      </p:sp>
      <p:sp>
        <p:nvSpPr>
          <p:cNvPr id="4710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04197A4-F8C9-4F5D-AD29-29A711008DA9}" type="slidenum">
              <a:rPr lang="en-US"/>
              <a:pPr fontAlgn="base">
                <a:spcBef>
                  <a:spcPct val="0"/>
                </a:spcBef>
                <a:spcAft>
                  <a:spcPct val="0"/>
                </a:spcAft>
              </a:pPr>
              <a:t>4</a:t>
            </a:fld>
            <a:endParaRPr lang="en-US"/>
          </a:p>
        </p:txBody>
      </p:sp>
    </p:spTree>
    <p:extLst>
      <p:ext uri="{BB962C8B-B14F-4D97-AF65-F5344CB8AC3E}">
        <p14:creationId xmlns:p14="http://schemas.microsoft.com/office/powerpoint/2010/main" val="1213378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p:spPr>
      </p:sp>
      <p:sp>
        <p:nvSpPr>
          <p:cNvPr id="5632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t>Picture from ICRISAT: India/APRLP</a:t>
            </a:r>
          </a:p>
        </p:txBody>
      </p:sp>
      <p:sp>
        <p:nvSpPr>
          <p:cNvPr id="563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9EDDB30-2873-45C8-AF9B-7B9BBF7D0BA4}" type="slidenum">
              <a:rPr lang="en-US"/>
              <a:pPr fontAlgn="base">
                <a:spcBef>
                  <a:spcPct val="0"/>
                </a:spcBef>
                <a:spcAft>
                  <a:spcPct val="0"/>
                </a:spcAft>
              </a:pPr>
              <a:t>5</a:t>
            </a:fld>
            <a:endParaRPr lang="en-US"/>
          </a:p>
        </p:txBody>
      </p:sp>
    </p:spTree>
    <p:extLst>
      <p:ext uri="{BB962C8B-B14F-4D97-AF65-F5344CB8AC3E}">
        <p14:creationId xmlns:p14="http://schemas.microsoft.com/office/powerpoint/2010/main" val="2794665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p:spPr>
      </p:sp>
      <p:sp>
        <p:nvSpPr>
          <p:cNvPr id="808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t>Photo source: “Pesticide application,” U.S. Environmental Protection Agency Image Gallery, </a:t>
            </a:r>
            <a:r>
              <a:rPr lang="en-US" u="sng">
                <a:hlinkClick r:id="rId3"/>
              </a:rPr>
              <a:t>http://www.epa.gov/region2/mediacenter/imagegallery/</a:t>
            </a:r>
            <a:r>
              <a:rPr lang="en-US"/>
              <a:t>, Aug. 11, 2009.</a:t>
            </a:r>
          </a:p>
          <a:p>
            <a:pPr eaLnBrk="1" hangingPunct="1">
              <a:spcBef>
                <a:spcPct val="0"/>
              </a:spcBef>
            </a:pPr>
            <a:endParaRPr lang="en-US"/>
          </a:p>
          <a:p>
            <a:pPr eaLnBrk="1" hangingPunct="1">
              <a:spcBef>
                <a:spcPct val="0"/>
              </a:spcBef>
            </a:pPr>
            <a:r>
              <a:rPr lang="en-US"/>
              <a:t>Photo source: Barker Equipment Locator Service, “John Deere 4930 Sprayer,” </a:t>
            </a:r>
            <a:r>
              <a:rPr lang="en-US" u="sng">
                <a:hlinkClick r:id="rId4"/>
              </a:rPr>
              <a:t>http://www.ebarkers.com/jd-4930sprayer.htm</a:t>
            </a:r>
            <a:endParaRPr lang="en-US"/>
          </a:p>
          <a:p>
            <a:pPr eaLnBrk="1" hangingPunct="1">
              <a:spcBef>
                <a:spcPct val="0"/>
              </a:spcBef>
            </a:pPr>
            <a:endParaRPr lang="en-US"/>
          </a:p>
          <a:p>
            <a:pPr eaLnBrk="1" hangingPunct="1">
              <a:spcBef>
                <a:spcPct val="0"/>
              </a:spcBef>
            </a:pPr>
            <a:r>
              <a:rPr lang="en-US"/>
              <a:t>Photo source: “Washington Begins Mandated Spray Study.” University of Florida IFAS Extension, Pesticide Information Office, 2006 &lt; </a:t>
            </a:r>
            <a:r>
              <a:rPr lang="en-US" u="sng">
                <a:hlinkClick r:id="rId5"/>
              </a:rPr>
              <a:t>http://pested.ifas.ufl.edu/newsletters/november2007/washington.htm</a:t>
            </a:r>
            <a:r>
              <a:rPr lang="en-US"/>
              <a:t>&gt; Aug. 13, 2009.</a:t>
            </a:r>
          </a:p>
          <a:p>
            <a:pPr eaLnBrk="1" hangingPunct="1">
              <a:spcBef>
                <a:spcPct val="0"/>
              </a:spcBef>
            </a:pPr>
            <a:endParaRPr lang="en-US"/>
          </a:p>
        </p:txBody>
      </p:sp>
      <p:sp>
        <p:nvSpPr>
          <p:cNvPr id="8090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3D9B824-46B6-423C-98E7-735C9356FB3D}" type="slidenum">
              <a:rPr lang="en-US" smtClean="0"/>
              <a:pPr fontAlgn="base">
                <a:spcBef>
                  <a:spcPct val="0"/>
                </a:spcBef>
                <a:spcAft>
                  <a:spcPct val="0"/>
                </a:spcAft>
                <a:defRPr/>
              </a:pPr>
              <a:t>6</a:t>
            </a:fld>
            <a:endParaRPr lang="en-US"/>
          </a:p>
        </p:txBody>
      </p:sp>
    </p:spTree>
    <p:extLst>
      <p:ext uri="{BB962C8B-B14F-4D97-AF65-F5344CB8AC3E}">
        <p14:creationId xmlns:p14="http://schemas.microsoft.com/office/powerpoint/2010/main" val="633322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p:spPr>
      </p:sp>
      <p:sp>
        <p:nvSpPr>
          <p:cNvPr id="819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t>Photo source: Lalitha, R., “spraying pesticides,” flickr.com, Yahoo! Inc., </a:t>
            </a:r>
            <a:r>
              <a:rPr lang="en-US" u="sng">
                <a:hlinkClick r:id="rId3"/>
              </a:rPr>
              <a:t>http://www.flickr.com/photos/kalledaphotoproject/56750364/</a:t>
            </a:r>
            <a:r>
              <a:rPr lang="en-US"/>
              <a:t>, Aug. 11, 2009</a:t>
            </a:r>
          </a:p>
          <a:p>
            <a:pPr eaLnBrk="1" hangingPunct="1">
              <a:spcBef>
                <a:spcPct val="0"/>
              </a:spcBef>
            </a:pPr>
            <a:endParaRPr lang="en-US"/>
          </a:p>
          <a:p>
            <a:pPr eaLnBrk="1" hangingPunct="1">
              <a:spcBef>
                <a:spcPct val="0"/>
              </a:spcBef>
            </a:pPr>
            <a:r>
              <a:rPr lang="en-US"/>
              <a:t>Photo source: Sivanandan, T.V., “Agriculture Department in Gulbarga indifferent to pest attack,” The Hindu Online Edition, </a:t>
            </a:r>
            <a:r>
              <a:rPr lang="en-US" u="sng">
                <a:hlinkClick r:id="rId4"/>
              </a:rPr>
              <a:t>http://www.thehindu.com/2008/10/27/stories/2008102753330300.htm</a:t>
            </a:r>
            <a:r>
              <a:rPr lang="en-US"/>
              <a:t>, Aug. 11, 2009.</a:t>
            </a:r>
          </a:p>
          <a:p>
            <a:pPr eaLnBrk="1" hangingPunct="1">
              <a:spcBef>
                <a:spcPct val="0"/>
              </a:spcBef>
            </a:pPr>
            <a:endParaRPr lang="en-US"/>
          </a:p>
        </p:txBody>
      </p:sp>
      <p:sp>
        <p:nvSpPr>
          <p:cNvPr id="8192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0A18C2F-23F0-4263-9DDC-9B0264BAF6E4}" type="slidenum">
              <a:rPr lang="en-US" smtClean="0"/>
              <a:pPr fontAlgn="base">
                <a:spcBef>
                  <a:spcPct val="0"/>
                </a:spcBef>
                <a:spcAft>
                  <a:spcPct val="0"/>
                </a:spcAft>
                <a:defRPr/>
              </a:pPr>
              <a:t>7</a:t>
            </a:fld>
            <a:endParaRPr lang="en-US"/>
          </a:p>
        </p:txBody>
      </p:sp>
    </p:spTree>
    <p:extLst>
      <p:ext uri="{BB962C8B-B14F-4D97-AF65-F5344CB8AC3E}">
        <p14:creationId xmlns:p14="http://schemas.microsoft.com/office/powerpoint/2010/main" val="3593878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p:spPr>
      </p:sp>
      <p:sp>
        <p:nvSpPr>
          <p:cNvPr id="829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t>Content source: Devraj, Ranjit. "ENVIRONMENT-INDIA: TOUGH ACTION NEEDED AGAINST PESTICIDES." </a:t>
            </a:r>
            <a:r>
              <a:rPr lang="en-US" u="sng"/>
              <a:t>Environment Bulletin</a:t>
            </a:r>
            <a:r>
              <a:rPr lang="en-US"/>
              <a:t> (June 12, 2001): ITEM01169002. </a:t>
            </a:r>
            <a:r>
              <a:rPr lang="en-US" u="sng"/>
              <a:t>Academic OneFile</a:t>
            </a:r>
            <a:r>
              <a:rPr lang="en-US"/>
              <a:t>. Gale. University of Delaware Library. 15 July 2009 </a:t>
            </a:r>
            <a:br>
              <a:rPr lang="en-US"/>
            </a:br>
            <a:r>
              <a:rPr lang="en-US"/>
              <a:t>&lt;http://proxy.nss.udel.edu:2104/itx/start.do?prodId=AONE&gt;.</a:t>
            </a:r>
          </a:p>
          <a:p>
            <a:pPr eaLnBrk="1" hangingPunct="1">
              <a:spcBef>
                <a:spcPct val="0"/>
              </a:spcBef>
            </a:pPr>
            <a:endParaRPr lang="en-US"/>
          </a:p>
          <a:p>
            <a:pPr marL="0" lvl="2" eaLnBrk="1" hangingPunct="1">
              <a:spcBef>
                <a:spcPct val="0"/>
              </a:spcBef>
            </a:pPr>
            <a:r>
              <a:rPr lang="en-US"/>
              <a:t>Content source: P.C. Abhilash</a:t>
            </a:r>
            <a:r>
              <a:rPr lang="en-US" baseline="30000"/>
              <a:t> </a:t>
            </a:r>
            <a:r>
              <a:rPr lang="en-US"/>
              <a:t>and Nandita Singh.  “Pesticide use and application: An Indian Scenario.”  </a:t>
            </a:r>
            <a:r>
              <a:rPr lang="en-US" u="sng"/>
              <a:t>Journal of Hazardous Materials</a:t>
            </a:r>
            <a:r>
              <a:rPr lang="en-US"/>
              <a:t> 165.  Nov 1, 2008.</a:t>
            </a:r>
            <a:r>
              <a:rPr lang="en-US" b="1"/>
              <a:t>  </a:t>
            </a:r>
            <a:r>
              <a:rPr lang="en-US"/>
              <a:t>Eco-Auditing Group, National Botanical Research Institute, Council of Scientific and Industrial Research, Rana Pratap Marg, Lucknow 226001, Uttar Pradesh, India.  </a:t>
            </a:r>
            <a:endParaRPr lang="en-US" sz="1400"/>
          </a:p>
          <a:p>
            <a:pPr eaLnBrk="1" hangingPunct="1">
              <a:spcBef>
                <a:spcPct val="0"/>
              </a:spcBef>
            </a:pPr>
            <a:endParaRPr lang="en-US"/>
          </a:p>
          <a:p>
            <a:pPr eaLnBrk="1" hangingPunct="1">
              <a:spcBef>
                <a:spcPct val="0"/>
              </a:spcBef>
            </a:pPr>
            <a:r>
              <a:rPr lang="en-US"/>
              <a:t>Photo source: Sarvodaya Youth Organization, Mike Lawrence, “India: Pesticide Deaths Prompt New Efforts to Regulate their Use in India,” Grantee Profiles, Global Greengrants Fund, Nov. 14, 2003 &lt;http://www.greengrants.org/grantstories.php?news_id=24&gt; July 29, 2009.</a:t>
            </a:r>
          </a:p>
        </p:txBody>
      </p:sp>
      <p:sp>
        <p:nvSpPr>
          <p:cNvPr id="829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8AB49CC-46C8-4417-A74E-6C222CC9AAEB}" type="slidenum">
              <a:rPr lang="en-US" smtClean="0"/>
              <a:pPr fontAlgn="base">
                <a:spcBef>
                  <a:spcPct val="0"/>
                </a:spcBef>
                <a:spcAft>
                  <a:spcPct val="0"/>
                </a:spcAft>
                <a:defRPr/>
              </a:pPr>
              <a:t>8</a:t>
            </a:fld>
            <a:endParaRPr lang="en-US"/>
          </a:p>
        </p:txBody>
      </p:sp>
    </p:spTree>
    <p:extLst>
      <p:ext uri="{BB962C8B-B14F-4D97-AF65-F5344CB8AC3E}">
        <p14:creationId xmlns:p14="http://schemas.microsoft.com/office/powerpoint/2010/main" val="8929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p:spPr>
      </p:sp>
      <p:sp>
        <p:nvSpPr>
          <p:cNvPr id="911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t>Content source: Rao et. al.  “Bio-intensive pest management reduces pesticide use in India.” Pesticide News, Integrated Pest Management, No. 76, June 2007 &lt;http://www.pan-uk.org/Projects/Fairness/PN/pn76%20p16-17.pdf&gt; July 29, 2009.</a:t>
            </a:r>
          </a:p>
          <a:p>
            <a:pPr eaLnBrk="1" hangingPunct="1">
              <a:spcBef>
                <a:spcPct val="0"/>
              </a:spcBef>
            </a:pPr>
            <a:endParaRPr lang="en-US"/>
          </a:p>
          <a:p>
            <a:pPr eaLnBrk="1" hangingPunct="1">
              <a:spcBef>
                <a:spcPct val="0"/>
              </a:spcBef>
            </a:pPr>
            <a:endParaRPr lang="en-US"/>
          </a:p>
          <a:p>
            <a:pPr eaLnBrk="1" hangingPunct="1">
              <a:spcBef>
                <a:spcPct val="0"/>
              </a:spcBef>
            </a:pPr>
            <a:r>
              <a:rPr lang="en-US"/>
              <a:t>Photo source: ICRISAT photos, India, Kothapally selected pictures, IPM-Pigeonpea shaking</a:t>
            </a:r>
          </a:p>
        </p:txBody>
      </p:sp>
      <p:sp>
        <p:nvSpPr>
          <p:cNvPr id="911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40E56F7-5823-4689-8D30-F3F84FBA94D2}" type="slidenum">
              <a:rPr lang="en-US" smtClean="0"/>
              <a:pPr fontAlgn="base">
                <a:spcBef>
                  <a:spcPct val="0"/>
                </a:spcBef>
                <a:spcAft>
                  <a:spcPct val="0"/>
                </a:spcAft>
                <a:defRPr/>
              </a:pPr>
              <a:t>9</a:t>
            </a:fld>
            <a:endParaRPr lang="en-US"/>
          </a:p>
        </p:txBody>
      </p:sp>
    </p:spTree>
    <p:extLst>
      <p:ext uri="{BB962C8B-B14F-4D97-AF65-F5344CB8AC3E}">
        <p14:creationId xmlns:p14="http://schemas.microsoft.com/office/powerpoint/2010/main" val="149366345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07827" y="148966"/>
            <a:ext cx="9144000" cy="1524000"/>
          </a:xfrm>
        </p:spPr>
        <p:txBody>
          <a:bodyPr anchor="b">
            <a:normAutofit/>
          </a:bodyPr>
          <a:lstStyle>
            <a:lvl1pPr algn="ctr">
              <a:defRPr sz="4400" b="1">
                <a:solidFill>
                  <a:srgbClr val="0432FF"/>
                </a:solidFill>
              </a:defRPr>
            </a:lvl1pPr>
          </a:lstStyle>
          <a:p>
            <a:r>
              <a:rPr lang="en-US"/>
              <a:t>Click to edit Master title style</a:t>
            </a:r>
            <a:endParaRPr lang="en-US" dirty="0"/>
          </a:p>
        </p:txBody>
      </p:sp>
      <p:sp>
        <p:nvSpPr>
          <p:cNvPr id="3" name="Subtitle 2"/>
          <p:cNvSpPr>
            <a:spLocks noGrp="1"/>
          </p:cNvSpPr>
          <p:nvPr>
            <p:ph type="subTitle" idx="1"/>
          </p:nvPr>
        </p:nvSpPr>
        <p:spPr>
          <a:xfrm>
            <a:off x="1431062" y="2303204"/>
            <a:ext cx="9144000" cy="3746614"/>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9293750" y="6356350"/>
            <a:ext cx="2743200" cy="365125"/>
          </a:xfrm>
          <a:prstGeom prst="rect">
            <a:avLst/>
          </a:prstGeom>
        </p:spPr>
        <p:txBody>
          <a:bodyPr/>
          <a:lstStyle/>
          <a:p>
            <a:fld id="{C4B43809-9D17-4F49-A812-4E2A2D8FA0B2}" type="slidenum">
              <a:rPr lang="en-US" smtClean="0"/>
              <a:t>‹#›</a:t>
            </a:fld>
            <a:endParaRPr lang="en-US"/>
          </a:p>
        </p:txBody>
      </p:sp>
      <p:grpSp>
        <p:nvGrpSpPr>
          <p:cNvPr id="7" name="Group 6"/>
          <p:cNvGrpSpPr/>
          <p:nvPr/>
        </p:nvGrpSpPr>
        <p:grpSpPr>
          <a:xfrm>
            <a:off x="0" y="1"/>
            <a:ext cx="418223" cy="6858000"/>
            <a:chOff x="325820" y="0"/>
            <a:chExt cx="418223" cy="6858000"/>
          </a:xfrm>
        </p:grpSpPr>
        <p:cxnSp>
          <p:nvCxnSpPr>
            <p:cNvPr id="8" name="Straight Connector 7"/>
            <p:cNvCxnSpPr/>
            <p:nvPr/>
          </p:nvCxnSpPr>
          <p:spPr>
            <a:xfrm>
              <a:off x="372289" y="0"/>
              <a:ext cx="0" cy="6858000"/>
            </a:xfrm>
            <a:prstGeom prst="line">
              <a:avLst/>
            </a:prstGeom>
            <a:ln w="3810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97572" y="0"/>
              <a:ext cx="0" cy="6858000"/>
            </a:xfrm>
            <a:prstGeom prst="line">
              <a:avLst/>
            </a:prstGeom>
            <a:ln>
              <a:solidFill>
                <a:srgbClr val="0096FF"/>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25820" y="0"/>
              <a:ext cx="0" cy="6858000"/>
            </a:xfrm>
            <a:prstGeom prst="line">
              <a:avLst/>
            </a:prstGeom>
            <a:ln w="38100">
              <a:solidFill>
                <a:srgbClr val="011893"/>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65227" y="0"/>
              <a:ext cx="0" cy="6858000"/>
            </a:xfrm>
            <a:prstGeom prst="line">
              <a:avLst/>
            </a:prstGeom>
            <a:ln>
              <a:solidFill>
                <a:srgbClr val="0096F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11696" y="0"/>
              <a:ext cx="0" cy="6858000"/>
            </a:xfrm>
            <a:prstGeom prst="line">
              <a:avLst/>
            </a:prstGeom>
            <a:ln w="952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04634" y="0"/>
              <a:ext cx="0" cy="6858000"/>
            </a:xfrm>
            <a:prstGeom prst="line">
              <a:avLst/>
            </a:prstGeom>
            <a:ln w="12700">
              <a:solidFill>
                <a:srgbClr val="011893"/>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51103" y="0"/>
              <a:ext cx="0" cy="685800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44043" y="0"/>
              <a:ext cx="0" cy="6858000"/>
            </a:xfrm>
            <a:prstGeom prst="line">
              <a:avLst/>
            </a:prstGeom>
            <a:ln w="1270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18758" y="0"/>
              <a:ext cx="0" cy="6858000"/>
            </a:xfrm>
            <a:prstGeom prst="line">
              <a:avLst/>
            </a:prstGeom>
            <a:ln w="952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58165" y="0"/>
              <a:ext cx="0" cy="6858000"/>
            </a:xfrm>
            <a:prstGeom prst="line">
              <a:avLst/>
            </a:prstGeom>
            <a:ln w="19050">
              <a:solidFill>
                <a:srgbClr val="0096FF"/>
              </a:solidFill>
            </a:ln>
          </p:spPr>
          <p:style>
            <a:lnRef idx="1">
              <a:schemeClr val="accent1"/>
            </a:lnRef>
            <a:fillRef idx="0">
              <a:schemeClr val="accent1"/>
            </a:fillRef>
            <a:effectRef idx="0">
              <a:schemeClr val="accent1"/>
            </a:effectRef>
            <a:fontRef idx="minor">
              <a:schemeClr val="tx1"/>
            </a:fontRef>
          </p:style>
        </p:cxnSp>
      </p:grpSp>
      <p:sp>
        <p:nvSpPr>
          <p:cNvPr id="19" name="Rectangle 18"/>
          <p:cNvSpPr/>
          <p:nvPr/>
        </p:nvSpPr>
        <p:spPr>
          <a:xfrm>
            <a:off x="0" y="1707891"/>
            <a:ext cx="12145532" cy="51435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603410" y="6307110"/>
            <a:ext cx="4424737" cy="320729"/>
          </a:xfrm>
          <a:prstGeom prst="rect">
            <a:avLst/>
          </a:prstGeom>
        </p:spPr>
        <p:txBody>
          <a:bodyPr wrap="none">
            <a:spAutoFit/>
          </a:bodyPr>
          <a:lstStyle/>
          <a:p>
            <a:pPr marL="0" marR="0">
              <a:lnSpc>
                <a:spcPct val="106000"/>
              </a:lnSpc>
              <a:spcBef>
                <a:spcPts val="0"/>
              </a:spcBef>
              <a:spcAft>
                <a:spcPts val="0"/>
              </a:spcAft>
            </a:pPr>
            <a:r>
              <a:rPr lang="en-US" sz="1400" b="1" kern="1200" cap="small" dirty="0">
                <a:solidFill>
                  <a:schemeClr val="accent1">
                    <a:lumMod val="75000"/>
                    <a:alpha val="40000"/>
                  </a:schemeClr>
                </a:solidFill>
                <a:effectLst>
                  <a:glow rad="127000">
                    <a:schemeClr val="bg1"/>
                  </a:glow>
                  <a:outerShdw blurRad="50800" dist="50800" dir="5400000" sx="0" sy="0" algn="ctr">
                    <a:schemeClr val="bg1">
                      <a:lumMod val="85000"/>
                    </a:schemeClr>
                  </a:outerShdw>
                </a:effectLst>
                <a:latin typeface="Garamond" panose="02020404030301010803" pitchFamily="18" charset="0"/>
                <a:ea typeface="Cambria" panose="02040503050406030204" pitchFamily="18" charset="0"/>
              </a:rPr>
              <a:t>Department</a:t>
            </a:r>
            <a:r>
              <a:rPr lang="en-US" sz="1400" b="1" kern="1200" cap="small" dirty="0">
                <a:solidFill>
                  <a:schemeClr val="accent1">
                    <a:lumMod val="75000"/>
                    <a:alpha val="40000"/>
                  </a:schemeClr>
                </a:solidFill>
                <a:effectLst>
                  <a:outerShdw blurRad="50800" dist="50800" dir="5400000" sx="0" sy="0" algn="ctr">
                    <a:schemeClr val="bg1">
                      <a:lumMod val="85000"/>
                    </a:schemeClr>
                  </a:outerShdw>
                  <a:reflection blurRad="6350" stA="50000" endA="300" endPos="50000" dist="29997" dir="5400000" sy="-100000" algn="bl" rotWithShape="0"/>
                </a:effectLst>
                <a:latin typeface="Garamond" panose="02020404030301010803" pitchFamily="18" charset="0"/>
                <a:ea typeface="Cambria" panose="02040503050406030204" pitchFamily="18" charset="0"/>
              </a:rPr>
              <a:t> </a:t>
            </a:r>
            <a:r>
              <a:rPr lang="en-US" sz="1400" b="1" kern="1200" cap="small" dirty="0">
                <a:solidFill>
                  <a:schemeClr val="accent1">
                    <a:lumMod val="75000"/>
                    <a:alpha val="40000"/>
                  </a:schemeClr>
                </a:solidFill>
                <a:effectLst>
                  <a:outerShdw blurRad="50800" dist="50800" dir="5400000" sx="0" sy="0" algn="ctr">
                    <a:schemeClr val="bg1">
                      <a:lumMod val="85000"/>
                    </a:schemeClr>
                  </a:outerShdw>
                </a:effectLst>
                <a:latin typeface="Garamond" panose="02020404030301010803" pitchFamily="18" charset="0"/>
                <a:ea typeface="Cambria" panose="02040503050406030204" pitchFamily="18" charset="0"/>
              </a:rPr>
              <a:t>of Applied Economics and Statistics</a:t>
            </a:r>
            <a:endParaRPr lang="en-US" sz="1400" dirty="0">
              <a:solidFill>
                <a:schemeClr val="accent1">
                  <a:lumMod val="75000"/>
                  <a:alpha val="40000"/>
                </a:schemeClr>
              </a:solidFill>
              <a:effectLst>
                <a:outerShdw blurRad="50800" dist="50800" dir="5400000" sx="0" sy="0" algn="ctr">
                  <a:schemeClr val="bg1">
                    <a:lumMod val="85000"/>
                  </a:schemeClr>
                </a:outerShdw>
              </a:effectLst>
              <a:latin typeface="Times New Roman" panose="02020603050405020304" pitchFamily="18" charset="0"/>
              <a:ea typeface="Times New Roman" panose="02020603050405020304" pitchFamily="18" charset="0"/>
            </a:endParaRPr>
          </a:p>
        </p:txBody>
      </p:sp>
      <p:pic>
        <p:nvPicPr>
          <p:cNvPr id="1026" name="Picture 2" descr="https://www1.udel.edu/lock-down/ocm-graphics/internal/UDPrimaryLogo2945.jpg"/>
          <p:cNvPicPr>
            <a:picLocks noChangeAspect="1" noChangeArrowheads="1"/>
          </p:cNvPicPr>
          <p:nvPr/>
        </p:nvPicPr>
        <p:blipFill>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saturation sat="66000"/>
                    </a14:imgEffect>
                    <a14:imgEffect>
                      <a14:brightnessContrast bright="65000" contrast="-40000"/>
                    </a14:imgEffect>
                  </a14:imgLayer>
                </a14:imgProps>
              </a:ext>
              <a:ext uri="{28A0092B-C50C-407E-A947-70E740481C1C}">
                <a14:useLocalDpi xmlns:a14="http://schemas.microsoft.com/office/drawing/2010/main" val="0"/>
              </a:ext>
            </a:extLst>
          </a:blip>
          <a:srcRect/>
          <a:stretch>
            <a:fillRect/>
          </a:stretch>
        </p:blipFill>
        <p:spPr bwMode="auto">
          <a:xfrm>
            <a:off x="540231" y="6238875"/>
            <a:ext cx="1121963" cy="457200"/>
          </a:xfrm>
          <a:prstGeom prst="rect">
            <a:avLst/>
          </a:prstGeom>
          <a:noFill/>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711149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92727" y="110425"/>
            <a:ext cx="10661073" cy="775854"/>
          </a:xfrm>
        </p:spPr>
        <p:txBody>
          <a:bodyPr>
            <a:normAutofit/>
          </a:bodyPr>
          <a:lstStyle>
            <a:lvl1pPr>
              <a:defRPr sz="4000" b="1">
                <a:solidFill>
                  <a:srgbClr val="0432FF"/>
                </a:solidFill>
              </a:defRPr>
            </a:lvl1pPr>
          </a:lstStyle>
          <a:p>
            <a:r>
              <a:rPr lang="en-US"/>
              <a:t>Click to edit Master title style</a:t>
            </a:r>
            <a:endParaRPr lang="en-US" dirty="0"/>
          </a:p>
        </p:txBody>
      </p:sp>
      <p:sp>
        <p:nvSpPr>
          <p:cNvPr id="3" name="Content Placeholder 2"/>
          <p:cNvSpPr>
            <a:spLocks noGrp="1"/>
          </p:cNvSpPr>
          <p:nvPr>
            <p:ph idx="1"/>
          </p:nvPr>
        </p:nvSpPr>
        <p:spPr>
          <a:xfrm>
            <a:off x="692727" y="1100403"/>
            <a:ext cx="10661073" cy="5076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4459000" y="6356350"/>
            <a:ext cx="4114800" cy="365125"/>
          </a:xfrm>
        </p:spPr>
        <p:txBody>
          <a:bodyPr/>
          <a:lstStyle/>
          <a:p>
            <a:endParaRPr lang="en-US"/>
          </a:p>
        </p:txBody>
      </p:sp>
      <p:sp>
        <p:nvSpPr>
          <p:cNvPr id="6" name="Slide Number Placeholder 5"/>
          <p:cNvSpPr>
            <a:spLocks noGrp="1"/>
          </p:cNvSpPr>
          <p:nvPr>
            <p:ph type="sldNum" sz="quarter" idx="12"/>
          </p:nvPr>
        </p:nvSpPr>
        <p:spPr>
          <a:xfrm>
            <a:off x="9304260" y="6356350"/>
            <a:ext cx="2743200" cy="365125"/>
          </a:xfrm>
          <a:prstGeom prst="rect">
            <a:avLst/>
          </a:prstGeom>
        </p:spPr>
        <p:txBody>
          <a:bodyPr/>
          <a:lstStyle/>
          <a:p>
            <a:fld id="{C4B43809-9D17-4F49-A812-4E2A2D8FA0B2}" type="slidenum">
              <a:rPr lang="en-US" smtClean="0"/>
              <a:t>‹#›</a:t>
            </a:fld>
            <a:endParaRPr lang="en-US"/>
          </a:p>
        </p:txBody>
      </p:sp>
      <p:grpSp>
        <p:nvGrpSpPr>
          <p:cNvPr id="7" name="Group 6"/>
          <p:cNvGrpSpPr/>
          <p:nvPr/>
        </p:nvGrpSpPr>
        <p:grpSpPr>
          <a:xfrm>
            <a:off x="0" y="1"/>
            <a:ext cx="418223" cy="6858000"/>
            <a:chOff x="325820" y="0"/>
            <a:chExt cx="418223" cy="6858000"/>
          </a:xfrm>
        </p:grpSpPr>
        <p:cxnSp>
          <p:nvCxnSpPr>
            <p:cNvPr id="8" name="Straight Connector 7"/>
            <p:cNvCxnSpPr/>
            <p:nvPr/>
          </p:nvCxnSpPr>
          <p:spPr>
            <a:xfrm>
              <a:off x="372289" y="0"/>
              <a:ext cx="0" cy="6858000"/>
            </a:xfrm>
            <a:prstGeom prst="line">
              <a:avLst/>
            </a:prstGeom>
            <a:ln w="3810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97572" y="0"/>
              <a:ext cx="0" cy="6858000"/>
            </a:xfrm>
            <a:prstGeom prst="line">
              <a:avLst/>
            </a:prstGeom>
            <a:ln>
              <a:solidFill>
                <a:srgbClr val="0096FF"/>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25820" y="0"/>
              <a:ext cx="0" cy="6858000"/>
            </a:xfrm>
            <a:prstGeom prst="line">
              <a:avLst/>
            </a:prstGeom>
            <a:ln w="38100">
              <a:solidFill>
                <a:srgbClr val="011893"/>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65227" y="0"/>
              <a:ext cx="0" cy="6858000"/>
            </a:xfrm>
            <a:prstGeom prst="line">
              <a:avLst/>
            </a:prstGeom>
            <a:ln>
              <a:solidFill>
                <a:srgbClr val="0096F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11696" y="0"/>
              <a:ext cx="0" cy="6858000"/>
            </a:xfrm>
            <a:prstGeom prst="line">
              <a:avLst/>
            </a:prstGeom>
            <a:ln w="952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04634" y="0"/>
              <a:ext cx="0" cy="6858000"/>
            </a:xfrm>
            <a:prstGeom prst="line">
              <a:avLst/>
            </a:prstGeom>
            <a:ln w="12700">
              <a:solidFill>
                <a:srgbClr val="011893"/>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51103" y="0"/>
              <a:ext cx="0" cy="685800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44043" y="0"/>
              <a:ext cx="0" cy="6858000"/>
            </a:xfrm>
            <a:prstGeom prst="line">
              <a:avLst/>
            </a:prstGeom>
            <a:ln w="1270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18758" y="0"/>
              <a:ext cx="0" cy="6858000"/>
            </a:xfrm>
            <a:prstGeom prst="line">
              <a:avLst/>
            </a:prstGeom>
            <a:ln w="952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58165" y="0"/>
              <a:ext cx="0" cy="6858000"/>
            </a:xfrm>
            <a:prstGeom prst="line">
              <a:avLst/>
            </a:prstGeom>
            <a:ln w="19050">
              <a:solidFill>
                <a:srgbClr val="0096FF"/>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0" y="902456"/>
            <a:ext cx="12192000" cy="18177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 descr="https://www1.udel.edu/lock-down/ocm-graphics/internal/UDPrimaryLogo2945.jpg"/>
          <p:cNvPicPr>
            <a:picLocks noChangeAspect="1" noChangeArrowheads="1"/>
          </p:cNvPicPr>
          <p:nvPr userDrawn="1"/>
        </p:nvPicPr>
        <p:blipFill>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saturation sat="66000"/>
                    </a14:imgEffect>
                    <a14:imgEffect>
                      <a14:brightnessContrast bright="63000" contrast="-40000"/>
                    </a14:imgEffect>
                  </a14:imgLayer>
                </a14:imgProps>
              </a:ext>
              <a:ext uri="{28A0092B-C50C-407E-A947-70E740481C1C}">
                <a14:useLocalDpi xmlns:a14="http://schemas.microsoft.com/office/drawing/2010/main" val="0"/>
              </a:ext>
            </a:extLst>
          </a:blip>
          <a:srcRect/>
          <a:stretch>
            <a:fillRect/>
          </a:stretch>
        </p:blipFill>
        <p:spPr bwMode="auto">
          <a:xfrm>
            <a:off x="512009" y="6447155"/>
            <a:ext cx="673178" cy="274320"/>
          </a:xfrm>
          <a:prstGeom prst="rect">
            <a:avLst/>
          </a:prstGeom>
          <a:noFill/>
          <a:effectLst/>
          <a:extLst>
            <a:ext uri="{909E8E84-426E-40dd-AFC4-6F175D3DCCD1}">
              <a14:hiddenFill xmlns="" xmlns:a14="http://schemas.microsoft.com/office/drawing/2010/main">
                <a:solidFill>
                  <a:srgbClr val="FFFFFF"/>
                </a:solidFill>
              </a14:hiddenFill>
            </a:ext>
          </a:extLst>
        </p:spPr>
      </p:pic>
      <p:sp>
        <p:nvSpPr>
          <p:cNvPr id="24" name="Rectangle 23"/>
          <p:cNvSpPr/>
          <p:nvPr userDrawn="1"/>
        </p:nvSpPr>
        <p:spPr>
          <a:xfrm>
            <a:off x="1111770" y="6447155"/>
            <a:ext cx="2929007" cy="239168"/>
          </a:xfrm>
          <a:prstGeom prst="rect">
            <a:avLst/>
          </a:prstGeom>
        </p:spPr>
        <p:txBody>
          <a:bodyPr wrap="none">
            <a:spAutoFit/>
          </a:bodyPr>
          <a:lstStyle/>
          <a:p>
            <a:pPr marL="0" marR="0">
              <a:lnSpc>
                <a:spcPct val="106000"/>
              </a:lnSpc>
              <a:spcBef>
                <a:spcPts val="0"/>
              </a:spcBef>
              <a:spcAft>
                <a:spcPts val="0"/>
              </a:spcAft>
            </a:pPr>
            <a:r>
              <a:rPr lang="en-US" sz="900" b="1" kern="1200" cap="small" dirty="0">
                <a:solidFill>
                  <a:schemeClr val="accent1">
                    <a:lumMod val="75000"/>
                    <a:alpha val="40000"/>
                  </a:schemeClr>
                </a:solidFill>
                <a:effectLst>
                  <a:glow rad="127000">
                    <a:schemeClr val="bg1"/>
                  </a:glow>
                  <a:outerShdw blurRad="50800" dist="50800" dir="5400000" sx="0" sy="0" algn="ctr">
                    <a:schemeClr val="bg1">
                      <a:lumMod val="85000"/>
                    </a:schemeClr>
                  </a:outerShdw>
                </a:effectLst>
                <a:latin typeface="Garamond" panose="02020404030301010803" pitchFamily="18" charset="0"/>
                <a:ea typeface="Cambria" panose="02040503050406030204" pitchFamily="18" charset="0"/>
              </a:rPr>
              <a:t>Department</a:t>
            </a:r>
            <a:r>
              <a:rPr lang="en-US" sz="900" b="1" kern="1200" cap="small" dirty="0">
                <a:solidFill>
                  <a:schemeClr val="accent1">
                    <a:lumMod val="75000"/>
                    <a:alpha val="40000"/>
                  </a:schemeClr>
                </a:solidFill>
                <a:effectLst>
                  <a:outerShdw blurRad="50800" dist="50800" dir="5400000" sx="0" sy="0" algn="ctr">
                    <a:schemeClr val="bg1">
                      <a:lumMod val="85000"/>
                    </a:schemeClr>
                  </a:outerShdw>
                  <a:reflection blurRad="6350" stA="50000" endA="300" endPos="50000" dist="29997" dir="5400000" sy="-100000" algn="bl" rotWithShape="0"/>
                </a:effectLst>
                <a:latin typeface="Garamond" panose="02020404030301010803" pitchFamily="18" charset="0"/>
                <a:ea typeface="Cambria" panose="02040503050406030204" pitchFamily="18" charset="0"/>
              </a:rPr>
              <a:t> </a:t>
            </a:r>
            <a:r>
              <a:rPr lang="en-US" sz="900" b="1" kern="1200" cap="small" dirty="0">
                <a:solidFill>
                  <a:schemeClr val="accent1">
                    <a:lumMod val="75000"/>
                    <a:alpha val="40000"/>
                  </a:schemeClr>
                </a:solidFill>
                <a:effectLst>
                  <a:outerShdw blurRad="50800" dist="50800" dir="5400000" sx="0" sy="0" algn="ctr">
                    <a:schemeClr val="bg1">
                      <a:lumMod val="85000"/>
                    </a:schemeClr>
                  </a:outerShdw>
                </a:effectLst>
                <a:latin typeface="Garamond" panose="02020404030301010803" pitchFamily="18" charset="0"/>
                <a:ea typeface="Cambria" panose="02040503050406030204" pitchFamily="18" charset="0"/>
              </a:rPr>
              <a:t>of Applied Economics and Statistics</a:t>
            </a:r>
            <a:endParaRPr lang="en-US" sz="900" dirty="0">
              <a:solidFill>
                <a:schemeClr val="accent1">
                  <a:lumMod val="75000"/>
                  <a:alpha val="40000"/>
                </a:schemeClr>
              </a:solidFill>
              <a:effectLst>
                <a:outerShdw blurRad="50800" dist="50800" dir="5400000" sx="0" sy="0" algn="ctr">
                  <a:schemeClr val="bg1">
                    <a:lumMod val="85000"/>
                  </a:schemeClr>
                </a:outerShdw>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08086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94594"/>
            <a:ext cx="10515600" cy="544512"/>
          </a:xfrm>
        </p:spPr>
        <p:txBody>
          <a:bodyPr>
            <a:normAutofit/>
          </a:bodyPr>
          <a:lstStyle>
            <a:lvl1pPr>
              <a:defRPr sz="4000" b="1">
                <a:solidFill>
                  <a:srgbClr val="0432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838200" y="848180"/>
            <a:ext cx="5181600" cy="5328783"/>
          </a:xfrm>
        </p:spPr>
        <p:txBody>
          <a:bodyPr/>
          <a:lstStyle>
            <a:lvl1pPr>
              <a:defRPr sz="2400"/>
            </a:lvl1pPr>
            <a:lvl2pPr>
              <a:defRPr sz="24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848180"/>
            <a:ext cx="5181600" cy="5328783"/>
          </a:xfrm>
        </p:spPr>
        <p:txBody>
          <a:bodyPr/>
          <a:lstStyle>
            <a:lvl1pPr>
              <a:defRPr sz="2400"/>
            </a:lvl1pPr>
            <a:lvl2pPr>
              <a:defRPr sz="24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4459000" y="6356350"/>
            <a:ext cx="4114800" cy="365125"/>
          </a:xfrm>
        </p:spPr>
        <p:txBody>
          <a:bodyPr/>
          <a:lstStyle/>
          <a:p>
            <a:endParaRPr lang="en-US"/>
          </a:p>
        </p:txBody>
      </p:sp>
      <p:sp>
        <p:nvSpPr>
          <p:cNvPr id="7" name="Slide Number Placeholder 6"/>
          <p:cNvSpPr>
            <a:spLocks noGrp="1"/>
          </p:cNvSpPr>
          <p:nvPr>
            <p:ph type="sldNum" sz="quarter" idx="12"/>
          </p:nvPr>
        </p:nvSpPr>
        <p:spPr>
          <a:xfrm>
            <a:off x="9293750" y="6356350"/>
            <a:ext cx="2743200" cy="365125"/>
          </a:xfrm>
          <a:prstGeom prst="rect">
            <a:avLst/>
          </a:prstGeom>
        </p:spPr>
        <p:txBody>
          <a:bodyPr/>
          <a:lstStyle/>
          <a:p>
            <a:fld id="{C4B43809-9D17-4F49-A812-4E2A2D8FA0B2}" type="slidenum">
              <a:rPr lang="en-US" smtClean="0"/>
              <a:t>‹#›</a:t>
            </a:fld>
            <a:endParaRPr lang="en-US"/>
          </a:p>
        </p:txBody>
      </p:sp>
      <p:grpSp>
        <p:nvGrpSpPr>
          <p:cNvPr id="9" name="Group 8"/>
          <p:cNvGrpSpPr/>
          <p:nvPr/>
        </p:nvGrpSpPr>
        <p:grpSpPr>
          <a:xfrm>
            <a:off x="0" y="1"/>
            <a:ext cx="418223" cy="6858000"/>
            <a:chOff x="325820" y="0"/>
            <a:chExt cx="418223" cy="6858000"/>
          </a:xfrm>
        </p:grpSpPr>
        <p:cxnSp>
          <p:nvCxnSpPr>
            <p:cNvPr id="10" name="Straight Connector 9"/>
            <p:cNvCxnSpPr/>
            <p:nvPr/>
          </p:nvCxnSpPr>
          <p:spPr>
            <a:xfrm>
              <a:off x="372289" y="0"/>
              <a:ext cx="0" cy="6858000"/>
            </a:xfrm>
            <a:prstGeom prst="line">
              <a:avLst/>
            </a:prstGeom>
            <a:ln w="3810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97572" y="0"/>
              <a:ext cx="0" cy="6858000"/>
            </a:xfrm>
            <a:prstGeom prst="line">
              <a:avLst/>
            </a:prstGeom>
            <a:ln>
              <a:solidFill>
                <a:srgbClr val="0096F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25820" y="0"/>
              <a:ext cx="0" cy="6858000"/>
            </a:xfrm>
            <a:prstGeom prst="line">
              <a:avLst/>
            </a:prstGeom>
            <a:ln w="38100">
              <a:solidFill>
                <a:srgbClr val="01189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5227" y="0"/>
              <a:ext cx="0" cy="6858000"/>
            </a:xfrm>
            <a:prstGeom prst="line">
              <a:avLst/>
            </a:prstGeom>
            <a:ln>
              <a:solidFill>
                <a:srgbClr val="0096FF"/>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11696" y="0"/>
              <a:ext cx="0" cy="6858000"/>
            </a:xfrm>
            <a:prstGeom prst="line">
              <a:avLst/>
            </a:prstGeom>
            <a:ln w="952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04634" y="0"/>
              <a:ext cx="0" cy="6858000"/>
            </a:xfrm>
            <a:prstGeom prst="line">
              <a:avLst/>
            </a:prstGeom>
            <a:ln w="12700">
              <a:solidFill>
                <a:srgbClr val="011893"/>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51103" y="0"/>
              <a:ext cx="0" cy="685800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44043" y="0"/>
              <a:ext cx="0" cy="6858000"/>
            </a:xfrm>
            <a:prstGeom prst="line">
              <a:avLst/>
            </a:prstGeom>
            <a:ln w="1270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18758" y="0"/>
              <a:ext cx="0" cy="6858000"/>
            </a:xfrm>
            <a:prstGeom prst="line">
              <a:avLst/>
            </a:prstGeom>
            <a:ln w="952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58165" y="0"/>
              <a:ext cx="0" cy="6858000"/>
            </a:xfrm>
            <a:prstGeom prst="line">
              <a:avLst/>
            </a:prstGeom>
            <a:ln w="19050">
              <a:solidFill>
                <a:srgbClr val="0096FF"/>
              </a:solidFill>
            </a:ln>
          </p:spPr>
          <p:style>
            <a:lnRef idx="1">
              <a:schemeClr val="accent1"/>
            </a:lnRef>
            <a:fillRef idx="0">
              <a:schemeClr val="accent1"/>
            </a:fillRef>
            <a:effectRef idx="0">
              <a:schemeClr val="accent1"/>
            </a:effectRef>
            <a:fontRef idx="minor">
              <a:schemeClr val="tx1"/>
            </a:fontRef>
          </p:style>
        </p:cxnSp>
      </p:grpSp>
      <p:sp>
        <p:nvSpPr>
          <p:cNvPr id="8" name="Rectangle 7"/>
          <p:cNvSpPr/>
          <p:nvPr/>
        </p:nvSpPr>
        <p:spPr>
          <a:xfrm>
            <a:off x="-2630" y="652758"/>
            <a:ext cx="12192000" cy="18177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1141368" y="6447155"/>
            <a:ext cx="2929007" cy="239168"/>
          </a:xfrm>
          <a:prstGeom prst="rect">
            <a:avLst/>
          </a:prstGeom>
        </p:spPr>
        <p:txBody>
          <a:bodyPr wrap="none">
            <a:spAutoFit/>
          </a:bodyPr>
          <a:lstStyle/>
          <a:p>
            <a:pPr marL="0" marR="0">
              <a:lnSpc>
                <a:spcPct val="106000"/>
              </a:lnSpc>
              <a:spcBef>
                <a:spcPts val="0"/>
              </a:spcBef>
              <a:spcAft>
                <a:spcPts val="0"/>
              </a:spcAft>
            </a:pPr>
            <a:r>
              <a:rPr lang="en-US" sz="900" b="1" kern="1200" cap="small" dirty="0">
                <a:solidFill>
                  <a:schemeClr val="accent1">
                    <a:lumMod val="75000"/>
                    <a:alpha val="40000"/>
                  </a:schemeClr>
                </a:solidFill>
                <a:effectLst>
                  <a:glow rad="127000">
                    <a:schemeClr val="bg1"/>
                  </a:glow>
                  <a:outerShdw blurRad="50800" dist="50800" dir="5400000" sx="0" sy="0" algn="ctr">
                    <a:schemeClr val="bg1">
                      <a:lumMod val="85000"/>
                    </a:schemeClr>
                  </a:outerShdw>
                </a:effectLst>
                <a:latin typeface="Garamond" panose="02020404030301010803" pitchFamily="18" charset="0"/>
                <a:ea typeface="Cambria" panose="02040503050406030204" pitchFamily="18" charset="0"/>
              </a:rPr>
              <a:t>Department</a:t>
            </a:r>
            <a:r>
              <a:rPr lang="en-US" sz="900" b="1" kern="1200" cap="small" dirty="0">
                <a:solidFill>
                  <a:schemeClr val="accent1">
                    <a:lumMod val="75000"/>
                    <a:alpha val="40000"/>
                  </a:schemeClr>
                </a:solidFill>
                <a:effectLst>
                  <a:outerShdw blurRad="50800" dist="50800" dir="5400000" sx="0" sy="0" algn="ctr">
                    <a:schemeClr val="bg1">
                      <a:lumMod val="85000"/>
                    </a:schemeClr>
                  </a:outerShdw>
                  <a:reflection blurRad="6350" stA="50000" endA="300" endPos="50000" dist="29997" dir="5400000" sy="-100000" algn="bl" rotWithShape="0"/>
                </a:effectLst>
                <a:latin typeface="Garamond" panose="02020404030301010803" pitchFamily="18" charset="0"/>
                <a:ea typeface="Cambria" panose="02040503050406030204" pitchFamily="18" charset="0"/>
              </a:rPr>
              <a:t> </a:t>
            </a:r>
            <a:r>
              <a:rPr lang="en-US" sz="900" b="1" kern="1200" cap="small" dirty="0">
                <a:solidFill>
                  <a:schemeClr val="accent1">
                    <a:lumMod val="75000"/>
                    <a:alpha val="40000"/>
                  </a:schemeClr>
                </a:solidFill>
                <a:effectLst>
                  <a:outerShdw blurRad="50800" dist="50800" dir="5400000" sx="0" sy="0" algn="ctr">
                    <a:schemeClr val="bg1">
                      <a:lumMod val="85000"/>
                    </a:schemeClr>
                  </a:outerShdw>
                </a:effectLst>
                <a:latin typeface="Garamond" panose="02020404030301010803" pitchFamily="18" charset="0"/>
                <a:ea typeface="Cambria" panose="02040503050406030204" pitchFamily="18" charset="0"/>
              </a:rPr>
              <a:t>of Applied Economics and Statistics</a:t>
            </a:r>
            <a:endParaRPr lang="en-US" sz="900" dirty="0">
              <a:solidFill>
                <a:schemeClr val="accent1">
                  <a:lumMod val="75000"/>
                  <a:alpha val="40000"/>
                </a:schemeClr>
              </a:solidFill>
              <a:effectLst>
                <a:outerShdw blurRad="50800" dist="50800" dir="5400000" sx="0" sy="0" algn="ctr">
                  <a:schemeClr val="bg1">
                    <a:lumMod val="85000"/>
                  </a:schemeClr>
                </a:outerShdw>
              </a:effectLst>
              <a:latin typeface="Times New Roman" panose="02020603050405020304" pitchFamily="18" charset="0"/>
              <a:ea typeface="Times New Roman" panose="02020603050405020304" pitchFamily="18" charset="0"/>
            </a:endParaRPr>
          </a:p>
        </p:txBody>
      </p:sp>
      <p:pic>
        <p:nvPicPr>
          <p:cNvPr id="23" name="Picture 2" descr="https://www1.udel.edu/lock-down/ocm-graphics/internal/UDPrimaryLogo2945.jpg"/>
          <p:cNvPicPr>
            <a:picLocks noChangeAspect="1" noChangeArrowheads="1"/>
          </p:cNvPicPr>
          <p:nvPr userDrawn="1"/>
        </p:nvPicPr>
        <p:blipFill>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saturation sat="66000"/>
                    </a14:imgEffect>
                    <a14:imgEffect>
                      <a14:brightnessContrast bright="63000" contrast="-40000"/>
                    </a14:imgEffect>
                  </a14:imgLayer>
                </a14:imgProps>
              </a:ext>
              <a:ext uri="{28A0092B-C50C-407E-A947-70E740481C1C}">
                <a14:useLocalDpi xmlns:a14="http://schemas.microsoft.com/office/drawing/2010/main" val="0"/>
              </a:ext>
            </a:extLst>
          </a:blip>
          <a:srcRect/>
          <a:stretch>
            <a:fillRect/>
          </a:stretch>
        </p:blipFill>
        <p:spPr bwMode="auto">
          <a:xfrm>
            <a:off x="512009" y="6447155"/>
            <a:ext cx="673178" cy="274320"/>
          </a:xfrm>
          <a:prstGeom prst="rect">
            <a:avLst/>
          </a:prstGeom>
          <a:noFill/>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864044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245053"/>
            <a:ext cx="10515600" cy="595456"/>
          </a:xfrm>
        </p:spPr>
        <p:txBody>
          <a:bodyPr>
            <a:normAutofit/>
          </a:bodyPr>
          <a:lstStyle>
            <a:lvl1pPr>
              <a:defRPr sz="4000" b="1">
                <a:solidFill>
                  <a:srgbClr val="0432FF"/>
                </a:solidFill>
              </a:defRPr>
            </a:lvl1pPr>
          </a:lstStyle>
          <a:p>
            <a:r>
              <a:rPr lang="en-US"/>
              <a:t>Click to edit Master title style</a:t>
            </a:r>
            <a:endParaRPr lang="en-US" dirty="0"/>
          </a:p>
        </p:txBody>
      </p:sp>
      <p:sp>
        <p:nvSpPr>
          <p:cNvPr id="4" name="Footer Placeholder 3"/>
          <p:cNvSpPr>
            <a:spLocks noGrp="1"/>
          </p:cNvSpPr>
          <p:nvPr>
            <p:ph type="ftr" sz="quarter" idx="11"/>
          </p:nvPr>
        </p:nvSpPr>
        <p:spPr>
          <a:xfrm>
            <a:off x="4459000" y="6356350"/>
            <a:ext cx="4114800" cy="365125"/>
          </a:xfrm>
        </p:spPr>
        <p:txBody>
          <a:bodyPr/>
          <a:lstStyle/>
          <a:p>
            <a:endParaRPr lang="en-US"/>
          </a:p>
        </p:txBody>
      </p:sp>
      <p:sp>
        <p:nvSpPr>
          <p:cNvPr id="5" name="Slide Number Placeholder 4"/>
          <p:cNvSpPr>
            <a:spLocks noGrp="1"/>
          </p:cNvSpPr>
          <p:nvPr>
            <p:ph type="sldNum" sz="quarter" idx="12"/>
          </p:nvPr>
        </p:nvSpPr>
        <p:spPr>
          <a:xfrm>
            <a:off x="9293750" y="6356350"/>
            <a:ext cx="2743200" cy="365125"/>
          </a:xfrm>
          <a:prstGeom prst="rect">
            <a:avLst/>
          </a:prstGeom>
        </p:spPr>
        <p:txBody>
          <a:bodyPr/>
          <a:lstStyle/>
          <a:p>
            <a:fld id="{C4B43809-9D17-4F49-A812-4E2A2D8FA0B2}" type="slidenum">
              <a:rPr lang="en-US" smtClean="0"/>
              <a:t>‹#›</a:t>
            </a:fld>
            <a:endParaRPr lang="en-US"/>
          </a:p>
        </p:txBody>
      </p:sp>
      <p:grpSp>
        <p:nvGrpSpPr>
          <p:cNvPr id="7" name="Group 6"/>
          <p:cNvGrpSpPr/>
          <p:nvPr/>
        </p:nvGrpSpPr>
        <p:grpSpPr>
          <a:xfrm>
            <a:off x="0" y="1"/>
            <a:ext cx="418223" cy="6858000"/>
            <a:chOff x="325820" y="0"/>
            <a:chExt cx="418223" cy="6858000"/>
          </a:xfrm>
        </p:grpSpPr>
        <p:cxnSp>
          <p:nvCxnSpPr>
            <p:cNvPr id="8" name="Straight Connector 7"/>
            <p:cNvCxnSpPr/>
            <p:nvPr/>
          </p:nvCxnSpPr>
          <p:spPr>
            <a:xfrm>
              <a:off x="372289" y="0"/>
              <a:ext cx="0" cy="6858000"/>
            </a:xfrm>
            <a:prstGeom prst="line">
              <a:avLst/>
            </a:prstGeom>
            <a:ln w="3810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97572" y="0"/>
              <a:ext cx="0" cy="6858000"/>
            </a:xfrm>
            <a:prstGeom prst="line">
              <a:avLst/>
            </a:prstGeom>
            <a:ln>
              <a:solidFill>
                <a:srgbClr val="0096FF"/>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25820" y="0"/>
              <a:ext cx="0" cy="6858000"/>
            </a:xfrm>
            <a:prstGeom prst="line">
              <a:avLst/>
            </a:prstGeom>
            <a:ln w="38100">
              <a:solidFill>
                <a:srgbClr val="011893"/>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65227" y="0"/>
              <a:ext cx="0" cy="6858000"/>
            </a:xfrm>
            <a:prstGeom prst="line">
              <a:avLst/>
            </a:prstGeom>
            <a:ln>
              <a:solidFill>
                <a:srgbClr val="0096F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11696" y="0"/>
              <a:ext cx="0" cy="6858000"/>
            </a:xfrm>
            <a:prstGeom prst="line">
              <a:avLst/>
            </a:prstGeom>
            <a:ln w="952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04634" y="0"/>
              <a:ext cx="0" cy="6858000"/>
            </a:xfrm>
            <a:prstGeom prst="line">
              <a:avLst/>
            </a:prstGeom>
            <a:ln w="12700">
              <a:solidFill>
                <a:srgbClr val="011893"/>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51103" y="0"/>
              <a:ext cx="0" cy="685800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44043" y="0"/>
              <a:ext cx="0" cy="6858000"/>
            </a:xfrm>
            <a:prstGeom prst="line">
              <a:avLst/>
            </a:prstGeom>
            <a:ln w="1270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18758" y="0"/>
              <a:ext cx="0" cy="6858000"/>
            </a:xfrm>
            <a:prstGeom prst="line">
              <a:avLst/>
            </a:prstGeom>
            <a:ln w="952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58165" y="0"/>
              <a:ext cx="0" cy="6858000"/>
            </a:xfrm>
            <a:prstGeom prst="line">
              <a:avLst/>
            </a:prstGeom>
            <a:ln w="19050">
              <a:solidFill>
                <a:srgbClr val="0096FF"/>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0" y="853179"/>
            <a:ext cx="12192000" cy="18177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1111770" y="6447155"/>
            <a:ext cx="2929007" cy="239168"/>
          </a:xfrm>
          <a:prstGeom prst="rect">
            <a:avLst/>
          </a:prstGeom>
        </p:spPr>
        <p:txBody>
          <a:bodyPr wrap="none">
            <a:spAutoFit/>
          </a:bodyPr>
          <a:lstStyle/>
          <a:p>
            <a:pPr marL="0" marR="0">
              <a:lnSpc>
                <a:spcPct val="106000"/>
              </a:lnSpc>
              <a:spcBef>
                <a:spcPts val="0"/>
              </a:spcBef>
              <a:spcAft>
                <a:spcPts val="0"/>
              </a:spcAft>
            </a:pPr>
            <a:r>
              <a:rPr lang="en-US" sz="900" b="1" kern="1200" cap="small" dirty="0">
                <a:solidFill>
                  <a:schemeClr val="accent1">
                    <a:lumMod val="75000"/>
                    <a:alpha val="40000"/>
                  </a:schemeClr>
                </a:solidFill>
                <a:effectLst>
                  <a:glow rad="127000">
                    <a:schemeClr val="bg1"/>
                  </a:glow>
                  <a:outerShdw blurRad="50800" dist="50800" dir="5400000" sx="0" sy="0" algn="ctr">
                    <a:schemeClr val="bg1">
                      <a:lumMod val="85000"/>
                    </a:schemeClr>
                  </a:outerShdw>
                </a:effectLst>
                <a:latin typeface="Garamond" panose="02020404030301010803" pitchFamily="18" charset="0"/>
                <a:ea typeface="Cambria" panose="02040503050406030204" pitchFamily="18" charset="0"/>
              </a:rPr>
              <a:t>Department</a:t>
            </a:r>
            <a:r>
              <a:rPr lang="en-US" sz="900" b="1" kern="1200" cap="small" dirty="0">
                <a:solidFill>
                  <a:schemeClr val="accent1">
                    <a:lumMod val="75000"/>
                    <a:alpha val="40000"/>
                  </a:schemeClr>
                </a:solidFill>
                <a:effectLst>
                  <a:outerShdw blurRad="50800" dist="50800" dir="5400000" sx="0" sy="0" algn="ctr">
                    <a:schemeClr val="bg1">
                      <a:lumMod val="85000"/>
                    </a:schemeClr>
                  </a:outerShdw>
                  <a:reflection blurRad="6350" stA="50000" endA="300" endPos="50000" dist="29997" dir="5400000" sy="-100000" algn="bl" rotWithShape="0"/>
                </a:effectLst>
                <a:latin typeface="Garamond" panose="02020404030301010803" pitchFamily="18" charset="0"/>
                <a:ea typeface="Cambria" panose="02040503050406030204" pitchFamily="18" charset="0"/>
              </a:rPr>
              <a:t> </a:t>
            </a:r>
            <a:r>
              <a:rPr lang="en-US" sz="900" b="1" kern="1200" cap="small" dirty="0">
                <a:solidFill>
                  <a:schemeClr val="accent1">
                    <a:lumMod val="75000"/>
                    <a:alpha val="40000"/>
                  </a:schemeClr>
                </a:solidFill>
                <a:effectLst>
                  <a:outerShdw blurRad="50800" dist="50800" dir="5400000" sx="0" sy="0" algn="ctr">
                    <a:schemeClr val="bg1">
                      <a:lumMod val="85000"/>
                    </a:schemeClr>
                  </a:outerShdw>
                </a:effectLst>
                <a:latin typeface="Garamond" panose="02020404030301010803" pitchFamily="18" charset="0"/>
                <a:ea typeface="Cambria" panose="02040503050406030204" pitchFamily="18" charset="0"/>
              </a:rPr>
              <a:t>of Applied Economics and Statistics</a:t>
            </a:r>
            <a:endParaRPr lang="en-US" sz="900" dirty="0">
              <a:solidFill>
                <a:schemeClr val="accent1">
                  <a:lumMod val="75000"/>
                  <a:alpha val="40000"/>
                </a:schemeClr>
              </a:solidFill>
              <a:effectLst>
                <a:outerShdw blurRad="50800" dist="50800" dir="5400000" sx="0" sy="0" algn="ctr">
                  <a:schemeClr val="bg1">
                    <a:lumMod val="85000"/>
                  </a:schemeClr>
                </a:outerShdw>
              </a:effectLst>
              <a:latin typeface="Times New Roman" panose="02020603050405020304" pitchFamily="18" charset="0"/>
              <a:ea typeface="Times New Roman" panose="02020603050405020304" pitchFamily="18" charset="0"/>
            </a:endParaRPr>
          </a:p>
        </p:txBody>
      </p:sp>
      <p:pic>
        <p:nvPicPr>
          <p:cNvPr id="22" name="Picture 2" descr="https://www1.udel.edu/lock-down/ocm-graphics/internal/UDPrimaryLogo2945.jpg"/>
          <p:cNvPicPr>
            <a:picLocks noChangeAspect="1" noChangeArrowheads="1"/>
          </p:cNvPicPr>
          <p:nvPr userDrawn="1"/>
        </p:nvPicPr>
        <p:blipFill>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saturation sat="66000"/>
                    </a14:imgEffect>
                    <a14:imgEffect>
                      <a14:brightnessContrast bright="63000" contrast="-40000"/>
                    </a14:imgEffect>
                  </a14:imgLayer>
                </a14:imgProps>
              </a:ext>
              <a:ext uri="{28A0092B-C50C-407E-A947-70E740481C1C}">
                <a14:useLocalDpi xmlns:a14="http://schemas.microsoft.com/office/drawing/2010/main" val="0"/>
              </a:ext>
            </a:extLst>
          </a:blip>
          <a:srcRect/>
          <a:stretch>
            <a:fillRect/>
          </a:stretch>
        </p:blipFill>
        <p:spPr bwMode="auto">
          <a:xfrm>
            <a:off x="512009" y="6447155"/>
            <a:ext cx="673178" cy="274320"/>
          </a:xfrm>
          <a:prstGeom prst="rect">
            <a:avLst/>
          </a:prstGeom>
          <a:noFill/>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193994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459000" y="6356350"/>
            <a:ext cx="4114800" cy="365125"/>
          </a:xfrm>
        </p:spPr>
        <p:txBody>
          <a:bodyPr/>
          <a:lstStyle/>
          <a:p>
            <a:endParaRPr lang="en-US"/>
          </a:p>
        </p:txBody>
      </p:sp>
      <p:sp>
        <p:nvSpPr>
          <p:cNvPr id="4" name="Slide Number Placeholder 3"/>
          <p:cNvSpPr>
            <a:spLocks noGrp="1"/>
          </p:cNvSpPr>
          <p:nvPr>
            <p:ph type="sldNum" sz="quarter" idx="12"/>
          </p:nvPr>
        </p:nvSpPr>
        <p:spPr>
          <a:xfrm>
            <a:off x="9293750" y="6356350"/>
            <a:ext cx="2743200" cy="365125"/>
          </a:xfrm>
          <a:prstGeom prst="rect">
            <a:avLst/>
          </a:prstGeom>
        </p:spPr>
        <p:txBody>
          <a:bodyPr/>
          <a:lstStyle/>
          <a:p>
            <a:fld id="{C4B43809-9D17-4F49-A812-4E2A2D8FA0B2}" type="slidenum">
              <a:rPr lang="en-US" smtClean="0"/>
              <a:t>‹#›</a:t>
            </a:fld>
            <a:endParaRPr lang="en-US"/>
          </a:p>
        </p:txBody>
      </p:sp>
      <p:grpSp>
        <p:nvGrpSpPr>
          <p:cNvPr id="5" name="Group 4"/>
          <p:cNvGrpSpPr/>
          <p:nvPr/>
        </p:nvGrpSpPr>
        <p:grpSpPr>
          <a:xfrm>
            <a:off x="0" y="1"/>
            <a:ext cx="418223" cy="6858000"/>
            <a:chOff x="325820" y="0"/>
            <a:chExt cx="418223" cy="6858000"/>
          </a:xfrm>
        </p:grpSpPr>
        <p:cxnSp>
          <p:nvCxnSpPr>
            <p:cNvPr id="6" name="Straight Connector 5"/>
            <p:cNvCxnSpPr/>
            <p:nvPr/>
          </p:nvCxnSpPr>
          <p:spPr>
            <a:xfrm>
              <a:off x="372289" y="0"/>
              <a:ext cx="0" cy="6858000"/>
            </a:xfrm>
            <a:prstGeom prst="line">
              <a:avLst/>
            </a:prstGeom>
            <a:ln w="3810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97572" y="0"/>
              <a:ext cx="0" cy="6858000"/>
            </a:xfrm>
            <a:prstGeom prst="line">
              <a:avLst/>
            </a:prstGeom>
            <a:ln>
              <a:solidFill>
                <a:srgbClr val="0096FF"/>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25820" y="0"/>
              <a:ext cx="0" cy="6858000"/>
            </a:xfrm>
            <a:prstGeom prst="line">
              <a:avLst/>
            </a:prstGeom>
            <a:ln w="38100">
              <a:solidFill>
                <a:srgbClr val="011893"/>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65227" y="0"/>
              <a:ext cx="0" cy="6858000"/>
            </a:xfrm>
            <a:prstGeom prst="line">
              <a:avLst/>
            </a:prstGeom>
            <a:ln>
              <a:solidFill>
                <a:srgbClr val="0096FF"/>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11696" y="0"/>
              <a:ext cx="0" cy="6858000"/>
            </a:xfrm>
            <a:prstGeom prst="line">
              <a:avLst/>
            </a:prstGeom>
            <a:ln w="952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04634" y="0"/>
              <a:ext cx="0" cy="6858000"/>
            </a:xfrm>
            <a:prstGeom prst="line">
              <a:avLst/>
            </a:prstGeom>
            <a:ln w="12700">
              <a:solidFill>
                <a:srgbClr val="011893"/>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51103" y="0"/>
              <a:ext cx="0" cy="685800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44043" y="0"/>
              <a:ext cx="0" cy="6858000"/>
            </a:xfrm>
            <a:prstGeom prst="line">
              <a:avLst/>
            </a:prstGeom>
            <a:ln w="1270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18758" y="0"/>
              <a:ext cx="0" cy="6858000"/>
            </a:xfrm>
            <a:prstGeom prst="line">
              <a:avLst/>
            </a:prstGeom>
            <a:ln w="952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58165" y="0"/>
              <a:ext cx="0" cy="6858000"/>
            </a:xfrm>
            <a:prstGeom prst="line">
              <a:avLst/>
            </a:prstGeom>
            <a:ln w="19050">
              <a:solidFill>
                <a:srgbClr val="0096FF"/>
              </a:solidFill>
            </a:ln>
          </p:spPr>
          <p:style>
            <a:lnRef idx="1">
              <a:schemeClr val="accent1"/>
            </a:lnRef>
            <a:fillRef idx="0">
              <a:schemeClr val="accent1"/>
            </a:fillRef>
            <a:effectRef idx="0">
              <a:schemeClr val="accent1"/>
            </a:effectRef>
            <a:fontRef idx="minor">
              <a:schemeClr val="tx1"/>
            </a:fontRef>
          </p:style>
        </p:cxnSp>
      </p:grpSp>
      <p:sp>
        <p:nvSpPr>
          <p:cNvPr id="19" name="Rectangle 18"/>
          <p:cNvSpPr/>
          <p:nvPr userDrawn="1"/>
        </p:nvSpPr>
        <p:spPr>
          <a:xfrm>
            <a:off x="1111770" y="6447155"/>
            <a:ext cx="2929007" cy="239168"/>
          </a:xfrm>
          <a:prstGeom prst="rect">
            <a:avLst/>
          </a:prstGeom>
        </p:spPr>
        <p:txBody>
          <a:bodyPr wrap="none">
            <a:spAutoFit/>
          </a:bodyPr>
          <a:lstStyle/>
          <a:p>
            <a:pPr marL="0" marR="0">
              <a:lnSpc>
                <a:spcPct val="106000"/>
              </a:lnSpc>
              <a:spcBef>
                <a:spcPts val="0"/>
              </a:spcBef>
              <a:spcAft>
                <a:spcPts val="0"/>
              </a:spcAft>
            </a:pPr>
            <a:r>
              <a:rPr lang="en-US" sz="900" b="1" kern="1200" cap="small" dirty="0">
                <a:solidFill>
                  <a:schemeClr val="accent1">
                    <a:lumMod val="75000"/>
                    <a:alpha val="40000"/>
                  </a:schemeClr>
                </a:solidFill>
                <a:effectLst>
                  <a:glow rad="127000">
                    <a:schemeClr val="bg1"/>
                  </a:glow>
                  <a:outerShdw blurRad="50800" dist="50800" dir="5400000" sx="0" sy="0" algn="ctr">
                    <a:schemeClr val="bg1">
                      <a:lumMod val="85000"/>
                    </a:schemeClr>
                  </a:outerShdw>
                </a:effectLst>
                <a:latin typeface="Garamond" panose="02020404030301010803" pitchFamily="18" charset="0"/>
                <a:ea typeface="Cambria" panose="02040503050406030204" pitchFamily="18" charset="0"/>
              </a:rPr>
              <a:t>Department</a:t>
            </a:r>
            <a:r>
              <a:rPr lang="en-US" sz="900" b="1" kern="1200" cap="small" dirty="0">
                <a:solidFill>
                  <a:schemeClr val="accent1">
                    <a:lumMod val="75000"/>
                    <a:alpha val="40000"/>
                  </a:schemeClr>
                </a:solidFill>
                <a:effectLst>
                  <a:outerShdw blurRad="50800" dist="50800" dir="5400000" sx="0" sy="0" algn="ctr">
                    <a:schemeClr val="bg1">
                      <a:lumMod val="85000"/>
                    </a:schemeClr>
                  </a:outerShdw>
                  <a:reflection blurRad="6350" stA="50000" endA="300" endPos="50000" dist="29997" dir="5400000" sy="-100000" algn="bl" rotWithShape="0"/>
                </a:effectLst>
                <a:latin typeface="Garamond" panose="02020404030301010803" pitchFamily="18" charset="0"/>
                <a:ea typeface="Cambria" panose="02040503050406030204" pitchFamily="18" charset="0"/>
              </a:rPr>
              <a:t> </a:t>
            </a:r>
            <a:r>
              <a:rPr lang="en-US" sz="900" b="1" kern="1200" cap="small" dirty="0">
                <a:solidFill>
                  <a:schemeClr val="accent1">
                    <a:lumMod val="75000"/>
                    <a:alpha val="40000"/>
                  </a:schemeClr>
                </a:solidFill>
                <a:effectLst>
                  <a:outerShdw blurRad="50800" dist="50800" dir="5400000" sx="0" sy="0" algn="ctr">
                    <a:schemeClr val="bg1">
                      <a:lumMod val="85000"/>
                    </a:schemeClr>
                  </a:outerShdw>
                </a:effectLst>
                <a:latin typeface="Garamond" panose="02020404030301010803" pitchFamily="18" charset="0"/>
                <a:ea typeface="Cambria" panose="02040503050406030204" pitchFamily="18" charset="0"/>
              </a:rPr>
              <a:t>of Applied Economics and Statistics</a:t>
            </a:r>
            <a:endParaRPr lang="en-US" sz="900" dirty="0">
              <a:solidFill>
                <a:schemeClr val="accent1">
                  <a:lumMod val="75000"/>
                  <a:alpha val="40000"/>
                </a:schemeClr>
              </a:solidFill>
              <a:effectLst>
                <a:outerShdw blurRad="50800" dist="50800" dir="5400000" sx="0" sy="0" algn="ctr">
                  <a:schemeClr val="bg1">
                    <a:lumMod val="85000"/>
                  </a:schemeClr>
                </a:outerShdw>
              </a:effectLst>
              <a:latin typeface="Times New Roman" panose="02020603050405020304" pitchFamily="18" charset="0"/>
              <a:ea typeface="Times New Roman" panose="02020603050405020304" pitchFamily="18" charset="0"/>
            </a:endParaRPr>
          </a:p>
        </p:txBody>
      </p:sp>
      <p:pic>
        <p:nvPicPr>
          <p:cNvPr id="20" name="Picture 2" descr="https://www1.udel.edu/lock-down/ocm-graphics/internal/UDPrimaryLogo2945.jpg"/>
          <p:cNvPicPr>
            <a:picLocks noChangeAspect="1" noChangeArrowheads="1"/>
          </p:cNvPicPr>
          <p:nvPr userDrawn="1"/>
        </p:nvPicPr>
        <p:blipFill>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saturation sat="66000"/>
                    </a14:imgEffect>
                    <a14:imgEffect>
                      <a14:brightnessContrast bright="63000" contrast="-40000"/>
                    </a14:imgEffect>
                  </a14:imgLayer>
                </a14:imgProps>
              </a:ext>
              <a:ext uri="{28A0092B-C50C-407E-A947-70E740481C1C}">
                <a14:useLocalDpi xmlns:a14="http://schemas.microsoft.com/office/drawing/2010/main" val="0"/>
              </a:ext>
            </a:extLst>
          </a:blip>
          <a:srcRect/>
          <a:stretch>
            <a:fillRect/>
          </a:stretch>
        </p:blipFill>
        <p:spPr bwMode="auto">
          <a:xfrm>
            <a:off x="512009" y="6447155"/>
            <a:ext cx="673178" cy="274320"/>
          </a:xfrm>
          <a:prstGeom prst="rect">
            <a:avLst/>
          </a:prstGeom>
          <a:noFill/>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396348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xfrm>
            <a:off x="1930400" y="6245225"/>
            <a:ext cx="2540000" cy="476250"/>
          </a:xfrm>
          <a:prstGeom prst="rect">
            <a:avLst/>
          </a:prstGeom>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3D70E7F7-4B0D-406E-B713-7A24CCF82DE2}" type="slidenum">
              <a:rPr lang="en-US"/>
              <a:pPr>
                <a:defRPr/>
              </a:pPr>
              <a:t>‹#›</a:t>
            </a:fld>
            <a:endParaRPr lang="en-US"/>
          </a:p>
        </p:txBody>
      </p:sp>
    </p:spTree>
    <p:extLst>
      <p:ext uri="{BB962C8B-B14F-4D97-AF65-F5344CB8AC3E}">
        <p14:creationId xmlns:p14="http://schemas.microsoft.com/office/powerpoint/2010/main" val="408924916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7" name="Slide Number Placeholder 6"/>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B43809-9D17-4F49-A812-4E2A2D8FA0B2}" type="slidenum">
              <a:rPr lang="en-US" smtClean="0"/>
              <a:t>‹#›</a:t>
            </a:fld>
            <a:endParaRPr lang="en-US"/>
          </a:p>
        </p:txBody>
      </p:sp>
    </p:spTree>
    <p:extLst>
      <p:ext uri="{BB962C8B-B14F-4D97-AF65-F5344CB8AC3E}">
        <p14:creationId xmlns:p14="http://schemas.microsoft.com/office/powerpoint/2010/main" val="3333416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countrystudies.us/united-states/weather/delaware/newark.ht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6.xml.rels><?xml version="1.0" encoding="UTF-8" standalone="yes"?>
<Relationships xmlns="http://schemas.openxmlformats.org/package/2006/relationships"><Relationship Id="rId8" Type="http://schemas.openxmlformats.org/officeDocument/2006/relationships/hyperlink" Target="http://pested.ifas.ufl.edu/newsletters/november2007/washington.htm" TargetMode="External"/><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www.ebarkers.com/jd-4930sprayer.htm" TargetMode="External"/><Relationship Id="rId5" Type="http://schemas.openxmlformats.org/officeDocument/2006/relationships/image" Target="../media/image12.png"/><Relationship Id="rId4" Type="http://schemas.openxmlformats.org/officeDocument/2006/relationships/hyperlink" Target="http://www.epa.gov/region2/mediacenter/imagegallery/"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www.thehindu.com/2008/10/27/stories/2008102753330300.htm" TargetMode="External"/><Relationship Id="rId5" Type="http://schemas.openxmlformats.org/officeDocument/2006/relationships/image" Target="../media/image15.png"/><Relationship Id="rId4" Type="http://schemas.openxmlformats.org/officeDocument/2006/relationships/hyperlink" Target="http://www.flickr.com/photos/kalledaphotoproject/56750364/"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155765" y="2046941"/>
            <a:ext cx="5565181" cy="3911699"/>
          </a:xfrm>
        </p:spPr>
        <p:txBody>
          <a:bodyPr>
            <a:noAutofit/>
          </a:bodyPr>
          <a:lstStyle/>
          <a:p>
            <a:pPr algn="ctr" eaLnBrk="1" hangingPunct="1">
              <a:lnSpc>
                <a:spcPct val="100000"/>
              </a:lnSpc>
            </a:pPr>
            <a:r>
              <a:rPr lang="en-US" sz="6000" b="1" dirty="0"/>
              <a:t>APEC 100</a:t>
            </a:r>
            <a:br>
              <a:rPr lang="en-US" sz="6000" b="1" dirty="0"/>
            </a:br>
            <a:r>
              <a:rPr lang="en-US" sz="6000" b="1" dirty="0"/>
              <a:t>Sustainable Development</a:t>
            </a:r>
          </a:p>
        </p:txBody>
      </p:sp>
      <p:sp>
        <p:nvSpPr>
          <p:cNvPr id="3075" name="Rectangle 3"/>
          <p:cNvSpPr>
            <a:spLocks noGrp="1" noChangeArrowheads="1"/>
          </p:cNvSpPr>
          <p:nvPr>
            <p:ph type="subTitle" idx="1"/>
          </p:nvPr>
        </p:nvSpPr>
        <p:spPr>
          <a:xfrm>
            <a:off x="1618546" y="998048"/>
            <a:ext cx="12085382" cy="765011"/>
          </a:xfrm>
        </p:spPr>
        <p:txBody>
          <a:bodyPr>
            <a:normAutofit/>
          </a:bodyPr>
          <a:lstStyle/>
          <a:p>
            <a:pPr>
              <a:lnSpc>
                <a:spcPct val="100000"/>
              </a:lnSpc>
            </a:pPr>
            <a:r>
              <a:rPr lang="en-US" sz="3600" dirty="0"/>
              <a:t>International Development and Food</a:t>
            </a:r>
            <a:endParaRPr lang="en-US" sz="3600" b="1" dirty="0"/>
          </a:p>
        </p:txBody>
      </p:sp>
      <p:pic>
        <p:nvPicPr>
          <p:cNvPr id="2" name="Picture 2" descr="C:\Documents and Settings\messer\My Documents\Cropper Captures\CropperCapture[3].Png"/>
          <p:cNvPicPr>
            <a:picLocks noChangeAspect="1" noChangeArrowheads="1"/>
          </p:cNvPicPr>
          <p:nvPr/>
        </p:nvPicPr>
        <p:blipFill>
          <a:blip r:embed="rId3" cstate="print"/>
          <a:srcRect/>
          <a:stretch>
            <a:fillRect/>
          </a:stretch>
        </p:blipFill>
        <p:spPr bwMode="auto">
          <a:xfrm>
            <a:off x="2042323" y="2356936"/>
            <a:ext cx="3899073" cy="3909045"/>
          </a:xfrm>
          <a:prstGeom prst="rect">
            <a:avLst/>
          </a:prstGeom>
          <a:noFill/>
        </p:spPr>
      </p:pic>
    </p:spTree>
    <p:extLst>
      <p:ext uri="{BB962C8B-B14F-4D97-AF65-F5344CB8AC3E}">
        <p14:creationId xmlns:p14="http://schemas.microsoft.com/office/powerpoint/2010/main" val="2581932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4971" y="263759"/>
            <a:ext cx="10661073" cy="775854"/>
          </a:xfrm>
        </p:spPr>
        <p:txBody>
          <a:bodyPr>
            <a:normAutofit fontScale="90000"/>
          </a:bodyPr>
          <a:lstStyle/>
          <a:p>
            <a:pPr algn="ctr">
              <a:defRPr/>
            </a:pPr>
            <a:r>
              <a:rPr lang="en-US" dirty="0">
                <a:solidFill>
                  <a:schemeClr val="tx1"/>
                </a:solidFill>
                <a:latin typeface="+mn-lt"/>
              </a:rPr>
              <a:t>Insect-borne Illness: Malaria</a:t>
            </a:r>
            <a:br>
              <a:rPr lang="en-US" dirty="0">
                <a:solidFill>
                  <a:schemeClr val="tx1"/>
                </a:solidFill>
                <a:latin typeface="+mn-lt"/>
              </a:rPr>
            </a:br>
            <a:endParaRPr lang="en-US" dirty="0">
              <a:solidFill>
                <a:schemeClr val="tx1"/>
              </a:solidFill>
              <a:latin typeface="+mn-lt"/>
            </a:endParaRPr>
          </a:p>
        </p:txBody>
      </p:sp>
      <p:sp>
        <p:nvSpPr>
          <p:cNvPr id="43011" name="Content Placeholder 2"/>
          <p:cNvSpPr>
            <a:spLocks noGrp="1"/>
          </p:cNvSpPr>
          <p:nvPr>
            <p:ph sz="quarter" idx="1"/>
          </p:nvPr>
        </p:nvSpPr>
        <p:spPr>
          <a:xfrm>
            <a:off x="878889" y="1371600"/>
            <a:ext cx="10369119" cy="4648200"/>
          </a:xfrm>
        </p:spPr>
        <p:txBody>
          <a:bodyPr>
            <a:normAutofit/>
          </a:bodyPr>
          <a:lstStyle/>
          <a:p>
            <a:pPr eaLnBrk="1" hangingPunct="1"/>
            <a:r>
              <a:rPr lang="en-US" dirty="0">
                <a:latin typeface="+mn-lt"/>
              </a:rPr>
              <a:t>One of the major public heath problems in developing countries</a:t>
            </a:r>
          </a:p>
          <a:p>
            <a:pPr eaLnBrk="1" hangingPunct="1"/>
            <a:endParaRPr lang="en-US" dirty="0">
              <a:latin typeface="+mn-lt"/>
            </a:endParaRPr>
          </a:p>
          <a:p>
            <a:pPr eaLnBrk="1" hangingPunct="1"/>
            <a:r>
              <a:rPr lang="en-US" dirty="0">
                <a:latin typeface="+mn-lt"/>
              </a:rPr>
              <a:t>1.5-2.7 million deaths occur due to malaria annually</a:t>
            </a:r>
          </a:p>
          <a:p>
            <a:pPr eaLnBrk="1" hangingPunct="1"/>
            <a:endParaRPr lang="en-US" dirty="0">
              <a:latin typeface="+mn-lt"/>
            </a:endParaRPr>
          </a:p>
          <a:p>
            <a:pPr eaLnBrk="1" hangingPunct="1"/>
            <a:r>
              <a:rPr lang="en-US" dirty="0">
                <a:latin typeface="+mn-lt"/>
              </a:rPr>
              <a:t>In </a:t>
            </a:r>
            <a:r>
              <a:rPr lang="en-US" dirty="0"/>
              <a:t>southeast</a:t>
            </a:r>
            <a:r>
              <a:rPr lang="en-US" dirty="0">
                <a:latin typeface="+mn-lt"/>
              </a:rPr>
              <a:t> Asia, there were an estimated 21.9 million cases of malaria in 1995, with almost 32,000 deaths</a:t>
            </a:r>
          </a:p>
          <a:p>
            <a:pPr eaLnBrk="1" hangingPunct="1"/>
            <a:endParaRPr lang="en-US" dirty="0">
              <a:latin typeface="+mn-lt"/>
            </a:endParaRPr>
          </a:p>
          <a:p>
            <a:pPr eaLnBrk="1" hangingPunct="1"/>
            <a:r>
              <a:rPr lang="en-US" dirty="0">
                <a:latin typeface="+mn-lt"/>
              </a:rPr>
              <a:t>India contributes about 80% of the cases in this region</a:t>
            </a:r>
          </a:p>
        </p:txBody>
      </p:sp>
      <p:pic>
        <p:nvPicPr>
          <p:cNvPr id="43012" name="Picture 4"/>
          <p:cNvPicPr>
            <a:picLocks noChangeAspect="1" noChangeArrowheads="1"/>
          </p:cNvPicPr>
          <p:nvPr/>
        </p:nvPicPr>
        <p:blipFill>
          <a:blip r:embed="rId3" cstate="print"/>
          <a:srcRect/>
          <a:stretch>
            <a:fillRect/>
          </a:stretch>
        </p:blipFill>
        <p:spPr bwMode="auto">
          <a:xfrm>
            <a:off x="9288582" y="4891596"/>
            <a:ext cx="2744730" cy="1848118"/>
          </a:xfrm>
          <a:prstGeom prst="rect">
            <a:avLst/>
          </a:prstGeom>
          <a:noFill/>
          <a:ln w="9525">
            <a:noFill/>
            <a:miter lim="800000"/>
            <a:headEnd/>
            <a:tailEnd/>
          </a:ln>
        </p:spPr>
      </p:pic>
    </p:spTree>
    <p:extLst>
      <p:ext uri="{BB962C8B-B14F-4D97-AF65-F5344CB8AC3E}">
        <p14:creationId xmlns:p14="http://schemas.microsoft.com/office/powerpoint/2010/main" val="3482923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274638"/>
            <a:ext cx="7772400" cy="868362"/>
          </a:xfrm>
        </p:spPr>
        <p:txBody>
          <a:bodyPr>
            <a:normAutofit/>
          </a:bodyPr>
          <a:lstStyle/>
          <a:p>
            <a:pPr algn="ctr">
              <a:defRPr/>
            </a:pPr>
            <a:r>
              <a:rPr lang="en-US" dirty="0">
                <a:latin typeface="+mn-lt"/>
              </a:rPr>
              <a:t>A brief history of DDT</a:t>
            </a:r>
          </a:p>
        </p:txBody>
      </p:sp>
      <p:sp>
        <p:nvSpPr>
          <p:cNvPr id="46083" name="Content Placeholder 2"/>
          <p:cNvSpPr>
            <a:spLocks noGrp="1"/>
          </p:cNvSpPr>
          <p:nvPr>
            <p:ph sz="quarter" idx="1"/>
          </p:nvPr>
        </p:nvSpPr>
        <p:spPr>
          <a:xfrm>
            <a:off x="754602" y="1371600"/>
            <a:ext cx="7398798" cy="5257800"/>
          </a:xfrm>
        </p:spPr>
        <p:txBody>
          <a:bodyPr>
            <a:normAutofit/>
          </a:bodyPr>
          <a:lstStyle/>
          <a:p>
            <a:pPr eaLnBrk="1" hangingPunct="1"/>
            <a:r>
              <a:rPr lang="en-US" dirty="0">
                <a:latin typeface="+mn-lt"/>
              </a:rPr>
              <a:t>DDT was banned in developed countries decades ago due to bioaccumulation and adverse environmental and health issues</a:t>
            </a:r>
          </a:p>
          <a:p>
            <a:pPr lvl="1" eaLnBrk="1" hangingPunct="1"/>
            <a:r>
              <a:rPr lang="en-US" dirty="0"/>
              <a:t>Banned in the US in 1972</a:t>
            </a:r>
          </a:p>
          <a:p>
            <a:pPr lvl="1" eaLnBrk="1" hangingPunct="1"/>
            <a:r>
              <a:rPr lang="en-US" dirty="0">
                <a:latin typeface="+mn-lt"/>
              </a:rPr>
              <a:t>Exports from the US continued to 1985.</a:t>
            </a:r>
          </a:p>
          <a:p>
            <a:pPr eaLnBrk="1" hangingPunct="1"/>
            <a:endParaRPr lang="en-US" dirty="0">
              <a:latin typeface="+mn-lt"/>
            </a:endParaRPr>
          </a:p>
          <a:p>
            <a:pPr eaLnBrk="1" hangingPunct="1"/>
            <a:r>
              <a:rPr lang="en-US" dirty="0">
                <a:latin typeface="+mn-lt"/>
              </a:rPr>
              <a:t>1962: Rachel Carson’s “Silent Spring” brought international attention to the potential dangers of DDT.</a:t>
            </a:r>
          </a:p>
        </p:txBody>
      </p:sp>
      <p:pic>
        <p:nvPicPr>
          <p:cNvPr id="46084" name="Picture 4"/>
          <p:cNvPicPr>
            <a:picLocks noChangeAspect="1" noChangeArrowheads="1"/>
          </p:cNvPicPr>
          <p:nvPr/>
        </p:nvPicPr>
        <p:blipFill>
          <a:blip r:embed="rId3" cstate="print"/>
          <a:srcRect/>
          <a:stretch>
            <a:fillRect/>
          </a:stretch>
        </p:blipFill>
        <p:spPr bwMode="auto">
          <a:xfrm>
            <a:off x="8164287" y="1812743"/>
            <a:ext cx="3403317" cy="4617779"/>
          </a:xfrm>
          <a:prstGeom prst="rect">
            <a:avLst/>
          </a:prstGeom>
          <a:noFill/>
          <a:ln w="9525">
            <a:noFill/>
            <a:miter lim="800000"/>
            <a:headEnd/>
            <a:tailEnd/>
          </a:ln>
        </p:spPr>
      </p:pic>
    </p:spTree>
    <p:extLst>
      <p:ext uri="{BB962C8B-B14F-4D97-AF65-F5344CB8AC3E}">
        <p14:creationId xmlns:p14="http://schemas.microsoft.com/office/powerpoint/2010/main" val="3590161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274638"/>
            <a:ext cx="7772400" cy="868362"/>
          </a:xfrm>
        </p:spPr>
        <p:txBody>
          <a:bodyPr>
            <a:normAutofit/>
          </a:bodyPr>
          <a:lstStyle/>
          <a:p>
            <a:pPr algn="ctr" eaLnBrk="1" hangingPunct="1"/>
            <a:r>
              <a:rPr lang="en-US" dirty="0">
                <a:latin typeface="+mn-lt"/>
              </a:rPr>
              <a:t>DDT and India</a:t>
            </a:r>
          </a:p>
        </p:txBody>
      </p:sp>
      <p:sp>
        <p:nvSpPr>
          <p:cNvPr id="47107" name="Content Placeholder 2"/>
          <p:cNvSpPr>
            <a:spLocks noGrp="1"/>
          </p:cNvSpPr>
          <p:nvPr>
            <p:ph sz="quarter" idx="1"/>
          </p:nvPr>
        </p:nvSpPr>
        <p:spPr>
          <a:xfrm>
            <a:off x="967666" y="1371600"/>
            <a:ext cx="10546672" cy="4876800"/>
          </a:xfrm>
        </p:spPr>
        <p:txBody>
          <a:bodyPr>
            <a:normAutofit/>
          </a:bodyPr>
          <a:lstStyle/>
          <a:p>
            <a:pPr eaLnBrk="1" hangingPunct="1"/>
            <a:r>
              <a:rPr lang="en-US" sz="3200" dirty="0">
                <a:latin typeface="+mn-lt"/>
              </a:rPr>
              <a:t>India still manufactures, uses, and exports DDT</a:t>
            </a:r>
          </a:p>
          <a:p>
            <a:pPr lvl="1" eaLnBrk="1" hangingPunct="1"/>
            <a:r>
              <a:rPr lang="en-US" sz="2800" dirty="0">
                <a:latin typeface="+mn-lt"/>
              </a:rPr>
              <a:t>Cochin, India, is home to the only major DDT-production facility in the world</a:t>
            </a:r>
          </a:p>
          <a:p>
            <a:pPr lvl="1" eaLnBrk="1" hangingPunct="1"/>
            <a:r>
              <a:rPr lang="en-US" sz="2800" dirty="0">
                <a:latin typeface="+mn-lt"/>
              </a:rPr>
              <a:t>DDT was banned for agricultural use in India in 1989, however India sought exception under the Stockholm Convention for use of 10,000 tons of DDT for restricted use in the public health sector</a:t>
            </a:r>
          </a:p>
          <a:p>
            <a:pPr eaLnBrk="1" hangingPunct="1"/>
            <a:endParaRPr lang="en-US" sz="3200" dirty="0">
              <a:latin typeface="+mn-lt"/>
            </a:endParaRPr>
          </a:p>
          <a:p>
            <a:pPr eaLnBrk="1" hangingPunct="1"/>
            <a:r>
              <a:rPr lang="en-US" sz="3200" dirty="0">
                <a:latin typeface="+mn-lt"/>
              </a:rPr>
              <a:t>The national malaria program used 3,750 tons of DDT in 2001 in rural and semi-urban areas for residual spraying</a:t>
            </a:r>
          </a:p>
        </p:txBody>
      </p:sp>
      <p:sp>
        <p:nvSpPr>
          <p:cNvPr id="47108" name="TextBox 3"/>
          <p:cNvSpPr txBox="1">
            <a:spLocks noChangeArrowheads="1"/>
          </p:cNvSpPr>
          <p:nvPr/>
        </p:nvSpPr>
        <p:spPr bwMode="auto">
          <a:xfrm>
            <a:off x="4038600" y="6657976"/>
            <a:ext cx="3429000" cy="200025"/>
          </a:xfrm>
          <a:prstGeom prst="rect">
            <a:avLst/>
          </a:prstGeom>
          <a:noFill/>
          <a:ln w="9525">
            <a:noFill/>
            <a:miter lim="800000"/>
            <a:headEnd/>
            <a:tailEnd/>
          </a:ln>
        </p:spPr>
        <p:txBody>
          <a:bodyPr>
            <a:spAutoFit/>
          </a:bodyPr>
          <a:lstStyle/>
          <a:p>
            <a:r>
              <a:rPr lang="en-US" sz="700">
                <a:latin typeface="Perpetua" pitchFamily="18" charset="0"/>
              </a:rPr>
              <a:t>Content source: Abhilash et. al., </a:t>
            </a:r>
            <a:r>
              <a:rPr lang="en-US" sz="700" i="1">
                <a:latin typeface="Perpetua" pitchFamily="18" charset="0"/>
              </a:rPr>
              <a:t>Journal of Hazardous Materials </a:t>
            </a:r>
            <a:r>
              <a:rPr lang="en-US" sz="700">
                <a:latin typeface="Perpetua" pitchFamily="18" charset="0"/>
              </a:rPr>
              <a:t>165, 2008</a:t>
            </a:r>
          </a:p>
        </p:txBody>
      </p:sp>
    </p:spTree>
    <p:extLst>
      <p:ext uri="{BB962C8B-B14F-4D97-AF65-F5344CB8AC3E}">
        <p14:creationId xmlns:p14="http://schemas.microsoft.com/office/powerpoint/2010/main" val="1864705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7772400" cy="1143000"/>
          </a:xfrm>
        </p:spPr>
        <p:txBody>
          <a:bodyPr>
            <a:normAutofit/>
          </a:bodyPr>
          <a:lstStyle/>
          <a:p>
            <a:pPr marL="274320" indent="-274320" algn="ctr">
              <a:spcBef>
                <a:spcPts val="580"/>
              </a:spcBef>
              <a:defRPr/>
            </a:pPr>
            <a:r>
              <a:rPr lang="en-US" dirty="0">
                <a:latin typeface="+mn-lt"/>
              </a:rPr>
              <a:t>A brief history of DDT</a:t>
            </a:r>
          </a:p>
        </p:txBody>
      </p:sp>
      <p:sp>
        <p:nvSpPr>
          <p:cNvPr id="57347" name="Content Placeholder 2"/>
          <p:cNvSpPr>
            <a:spLocks noGrp="1"/>
          </p:cNvSpPr>
          <p:nvPr>
            <p:ph sz="quarter" idx="1"/>
          </p:nvPr>
        </p:nvSpPr>
        <p:spPr>
          <a:xfrm>
            <a:off x="665825" y="1447800"/>
            <a:ext cx="7652552" cy="4953000"/>
          </a:xfrm>
        </p:spPr>
        <p:txBody>
          <a:bodyPr>
            <a:normAutofit lnSpcReduction="10000"/>
          </a:bodyPr>
          <a:lstStyle/>
          <a:p>
            <a:pPr marL="274320" indent="-274320">
              <a:spcBef>
                <a:spcPts val="580"/>
              </a:spcBef>
              <a:buNone/>
              <a:defRPr/>
            </a:pPr>
            <a:r>
              <a:rPr lang="en-US" dirty="0">
                <a:latin typeface="+mn-lt"/>
              </a:rPr>
              <a:t>DDT and the United States</a:t>
            </a:r>
          </a:p>
          <a:p>
            <a:pPr marL="274320" indent="-274320">
              <a:spcBef>
                <a:spcPts val="580"/>
              </a:spcBef>
              <a:buFont typeface="Wingdings 2"/>
              <a:buChar char=""/>
              <a:defRPr/>
            </a:pPr>
            <a:r>
              <a:rPr lang="en-US" dirty="0">
                <a:latin typeface="+mn-lt"/>
              </a:rPr>
              <a:t>As recently as the 1930s, the US experienced nearly 4 million cases of malaria per year</a:t>
            </a:r>
          </a:p>
          <a:p>
            <a:pPr marL="274320" indent="-274320">
              <a:spcBef>
                <a:spcPts val="580"/>
              </a:spcBef>
              <a:buFont typeface="Wingdings 2"/>
              <a:buChar char=""/>
              <a:defRPr/>
            </a:pPr>
            <a:endParaRPr lang="en-US" dirty="0">
              <a:latin typeface="+mn-lt"/>
            </a:endParaRPr>
          </a:p>
          <a:p>
            <a:pPr marL="274320" indent="-274320">
              <a:spcBef>
                <a:spcPts val="580"/>
              </a:spcBef>
              <a:buFont typeface="Wingdings 2"/>
              <a:buChar char=""/>
              <a:defRPr/>
            </a:pPr>
            <a:r>
              <a:rPr lang="en-US" dirty="0">
                <a:latin typeface="+mn-lt"/>
              </a:rPr>
              <a:t>In 1939, it was discovered that DDT could effectively control insects</a:t>
            </a:r>
          </a:p>
          <a:p>
            <a:pPr marL="274320" indent="-274320">
              <a:spcBef>
                <a:spcPts val="580"/>
              </a:spcBef>
              <a:buFont typeface="Wingdings 2"/>
              <a:buChar char=""/>
              <a:defRPr/>
            </a:pPr>
            <a:endParaRPr lang="en-US" dirty="0">
              <a:latin typeface="+mn-lt"/>
            </a:endParaRPr>
          </a:p>
          <a:p>
            <a:pPr marL="274320" indent="-274320">
              <a:spcBef>
                <a:spcPts val="580"/>
              </a:spcBef>
              <a:buFont typeface="Wingdings 2"/>
              <a:buChar char=""/>
              <a:defRPr/>
            </a:pPr>
            <a:r>
              <a:rPr lang="en-US" dirty="0">
                <a:latin typeface="+mn-lt"/>
              </a:rPr>
              <a:t>1949: over 4.6 million US households were sprayed with DDT.</a:t>
            </a:r>
            <a:endParaRPr lang="en-US" dirty="0"/>
          </a:p>
          <a:p>
            <a:pPr marL="674370" lvl="1" indent="-274320">
              <a:spcBef>
                <a:spcPts val="580"/>
              </a:spcBef>
              <a:buFont typeface="Wingdings 2"/>
              <a:buChar char=""/>
              <a:defRPr/>
            </a:pPr>
            <a:r>
              <a:rPr lang="en-US" dirty="0">
                <a:latin typeface="+mn-lt"/>
              </a:rPr>
              <a:t>1947: 15,000 cases of malaria in the US</a:t>
            </a:r>
          </a:p>
          <a:p>
            <a:pPr marL="674370" lvl="1" indent="-274320">
              <a:spcBef>
                <a:spcPts val="580"/>
              </a:spcBef>
              <a:buFont typeface="Wingdings 2"/>
              <a:buChar char=""/>
              <a:defRPr/>
            </a:pPr>
            <a:r>
              <a:rPr lang="en-US" dirty="0">
                <a:latin typeface="+mn-lt"/>
              </a:rPr>
              <a:t>1950: 2,000 cases </a:t>
            </a:r>
            <a:endParaRPr lang="en-US" dirty="0"/>
          </a:p>
          <a:p>
            <a:pPr marL="674370" lvl="1" indent="-274320">
              <a:spcBef>
                <a:spcPts val="580"/>
              </a:spcBef>
              <a:buFont typeface="Wingdings 2"/>
              <a:buChar char=""/>
              <a:defRPr/>
            </a:pPr>
            <a:r>
              <a:rPr lang="en-US" dirty="0">
                <a:latin typeface="+mn-lt"/>
              </a:rPr>
              <a:t>1951: malaria was considered eradicated from the US</a:t>
            </a:r>
          </a:p>
        </p:txBody>
      </p:sp>
      <p:pic>
        <p:nvPicPr>
          <p:cNvPr id="45060" name="Picture 4"/>
          <p:cNvPicPr>
            <a:picLocks noChangeAspect="1" noChangeArrowheads="1"/>
          </p:cNvPicPr>
          <p:nvPr/>
        </p:nvPicPr>
        <p:blipFill>
          <a:blip r:embed="rId3" cstate="print"/>
          <a:srcRect/>
          <a:stretch>
            <a:fillRect/>
          </a:stretch>
        </p:blipFill>
        <p:spPr bwMode="auto">
          <a:xfrm>
            <a:off x="8617743" y="1297859"/>
            <a:ext cx="3338513" cy="4769567"/>
          </a:xfrm>
          <a:prstGeom prst="rect">
            <a:avLst/>
          </a:prstGeom>
          <a:noFill/>
          <a:ln w="9525">
            <a:noFill/>
            <a:miter lim="800000"/>
            <a:headEnd/>
            <a:tailEnd/>
          </a:ln>
        </p:spPr>
      </p:pic>
    </p:spTree>
    <p:extLst>
      <p:ext uri="{BB962C8B-B14F-4D97-AF65-F5344CB8AC3E}">
        <p14:creationId xmlns:p14="http://schemas.microsoft.com/office/powerpoint/2010/main" val="2488917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274638"/>
            <a:ext cx="7772400" cy="715962"/>
          </a:xfrm>
        </p:spPr>
        <p:txBody>
          <a:bodyPr>
            <a:normAutofit/>
          </a:bodyPr>
          <a:lstStyle/>
          <a:p>
            <a:pPr algn="ctr" eaLnBrk="1" hangingPunct="1"/>
            <a:r>
              <a:rPr lang="en-US" dirty="0">
                <a:latin typeface="+mn-lt"/>
              </a:rPr>
              <a:t>DDT and India</a:t>
            </a:r>
          </a:p>
        </p:txBody>
      </p:sp>
      <p:sp>
        <p:nvSpPr>
          <p:cNvPr id="48131" name="Content Placeholder 2"/>
          <p:cNvSpPr>
            <a:spLocks noGrp="1"/>
          </p:cNvSpPr>
          <p:nvPr>
            <p:ph sz="quarter" idx="1"/>
          </p:nvPr>
        </p:nvSpPr>
        <p:spPr>
          <a:xfrm>
            <a:off x="958788" y="1295400"/>
            <a:ext cx="10617694" cy="3352800"/>
          </a:xfrm>
        </p:spPr>
        <p:txBody>
          <a:bodyPr>
            <a:normAutofit/>
          </a:bodyPr>
          <a:lstStyle/>
          <a:p>
            <a:pPr marL="273050" lvl="4" indent="-273050">
              <a:spcBef>
                <a:spcPts val="575"/>
              </a:spcBef>
              <a:buClr>
                <a:schemeClr val="accent1"/>
              </a:buClr>
              <a:buSzPct val="85000"/>
              <a:buFont typeface="Wingdings 2" pitchFamily="18" charset="2"/>
              <a:buChar char=""/>
            </a:pPr>
            <a:r>
              <a:rPr lang="en-US" sz="2600" dirty="0"/>
              <a:t>According to an executive at the government-owned Hindustan Pesticides Limited (2001): “We have permission to manufacture 10,000 metric tons of DDT annually, but since this country can use only half that amount the rest is exported.”</a:t>
            </a:r>
          </a:p>
          <a:p>
            <a:pPr marL="273050" lvl="4" indent="-273050">
              <a:spcBef>
                <a:spcPts val="575"/>
              </a:spcBef>
              <a:buClr>
                <a:schemeClr val="accent1"/>
              </a:buClr>
              <a:buSzPct val="85000"/>
              <a:buFont typeface="Wingdings 2" pitchFamily="18" charset="2"/>
              <a:buChar char=""/>
            </a:pPr>
            <a:endParaRPr lang="en-US" sz="2600" dirty="0"/>
          </a:p>
          <a:p>
            <a:pPr marL="273050" lvl="4" indent="-273050">
              <a:spcBef>
                <a:spcPts val="575"/>
              </a:spcBef>
              <a:buClr>
                <a:schemeClr val="accent1"/>
              </a:buClr>
              <a:buSzPct val="85000"/>
              <a:buFont typeface="Wingdings 2" pitchFamily="18" charset="2"/>
              <a:buChar char=""/>
            </a:pPr>
            <a:r>
              <a:rPr lang="en-US" sz="2600" dirty="0"/>
              <a:t>DDT is among the most commonly used pesticides in the developing countries of Asia because of their low cost and versatility against various pests</a:t>
            </a:r>
          </a:p>
          <a:p>
            <a:pPr eaLnBrk="1" hangingPunct="1"/>
            <a:endParaRPr lang="en-US" dirty="0">
              <a:latin typeface="+mn-lt"/>
            </a:endParaRPr>
          </a:p>
        </p:txBody>
      </p:sp>
      <p:pic>
        <p:nvPicPr>
          <p:cNvPr id="48132" name="Picture 4"/>
          <p:cNvPicPr>
            <a:picLocks noChangeAspect="1" noChangeArrowheads="1"/>
          </p:cNvPicPr>
          <p:nvPr/>
        </p:nvPicPr>
        <p:blipFill>
          <a:blip r:embed="rId3" cstate="print"/>
          <a:srcRect/>
          <a:stretch>
            <a:fillRect/>
          </a:stretch>
        </p:blipFill>
        <p:spPr bwMode="auto">
          <a:xfrm>
            <a:off x="7848600" y="4781550"/>
            <a:ext cx="2590800" cy="1943100"/>
          </a:xfrm>
          <a:prstGeom prst="rect">
            <a:avLst/>
          </a:prstGeom>
          <a:noFill/>
          <a:ln w="9525">
            <a:noFill/>
            <a:miter lim="800000"/>
            <a:headEnd/>
            <a:tailEnd/>
          </a:ln>
        </p:spPr>
      </p:pic>
      <p:sp>
        <p:nvSpPr>
          <p:cNvPr id="48134" name="TextBox 5"/>
          <p:cNvSpPr txBox="1">
            <a:spLocks noChangeArrowheads="1"/>
          </p:cNvSpPr>
          <p:nvPr/>
        </p:nvSpPr>
        <p:spPr bwMode="auto">
          <a:xfrm>
            <a:off x="5351417" y="5153025"/>
            <a:ext cx="2362200" cy="1200150"/>
          </a:xfrm>
          <a:prstGeom prst="rect">
            <a:avLst/>
          </a:prstGeom>
          <a:noFill/>
          <a:ln w="9525">
            <a:noFill/>
            <a:miter lim="800000"/>
            <a:headEnd/>
            <a:tailEnd/>
          </a:ln>
        </p:spPr>
        <p:txBody>
          <a:bodyPr>
            <a:spAutoFit/>
          </a:bodyPr>
          <a:lstStyle/>
          <a:p>
            <a:r>
              <a:rPr lang="en-US" sz="2400" dirty="0">
                <a:latin typeface="Perpetua" pitchFamily="18" charset="0"/>
              </a:rPr>
              <a:t>DDT being sprayed in a vegetable market in India</a:t>
            </a:r>
          </a:p>
        </p:txBody>
      </p:sp>
    </p:spTree>
    <p:extLst>
      <p:ext uri="{BB962C8B-B14F-4D97-AF65-F5344CB8AC3E}">
        <p14:creationId xmlns:p14="http://schemas.microsoft.com/office/powerpoint/2010/main" val="4022513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274638"/>
            <a:ext cx="7772400" cy="715962"/>
          </a:xfrm>
        </p:spPr>
        <p:txBody>
          <a:bodyPr>
            <a:normAutofit/>
          </a:bodyPr>
          <a:lstStyle/>
          <a:p>
            <a:pPr algn="ctr" eaLnBrk="1" hangingPunct="1"/>
            <a:r>
              <a:rPr lang="en-US" dirty="0">
                <a:latin typeface="+mn-lt"/>
              </a:rPr>
              <a:t>The DDT Dilemma</a:t>
            </a:r>
          </a:p>
        </p:txBody>
      </p:sp>
      <p:sp>
        <p:nvSpPr>
          <p:cNvPr id="49155" name="Content Placeholder 2"/>
          <p:cNvSpPr>
            <a:spLocks noGrp="1"/>
          </p:cNvSpPr>
          <p:nvPr>
            <p:ph sz="quarter" idx="1"/>
          </p:nvPr>
        </p:nvSpPr>
        <p:spPr>
          <a:xfrm>
            <a:off x="825623" y="1758602"/>
            <a:ext cx="9537577" cy="4899372"/>
          </a:xfrm>
        </p:spPr>
        <p:txBody>
          <a:bodyPr>
            <a:normAutofit/>
          </a:bodyPr>
          <a:lstStyle/>
          <a:p>
            <a:pPr eaLnBrk="1" hangingPunct="1"/>
            <a:r>
              <a:rPr lang="en-US" dirty="0">
                <a:latin typeface="+mn-lt"/>
              </a:rPr>
              <a:t>Bioaccumulation of DDT is a serious issue– but so is malaria</a:t>
            </a:r>
          </a:p>
          <a:p>
            <a:pPr eaLnBrk="1" hangingPunct="1"/>
            <a:endParaRPr lang="en-US" dirty="0">
              <a:latin typeface="+mn-lt"/>
            </a:endParaRPr>
          </a:p>
          <a:p>
            <a:pPr eaLnBrk="1" hangingPunct="1"/>
            <a:r>
              <a:rPr lang="en-US" dirty="0">
                <a:latin typeface="+mn-lt"/>
              </a:rPr>
              <a:t>There are other ways to control malaria, but none are as cheap or effective as DDT</a:t>
            </a:r>
          </a:p>
          <a:p>
            <a:pPr eaLnBrk="1" hangingPunct="1"/>
            <a:endParaRPr lang="en-US" dirty="0">
              <a:latin typeface="+mn-lt"/>
            </a:endParaRPr>
          </a:p>
          <a:p>
            <a:pPr eaLnBrk="1" hangingPunct="1"/>
            <a:r>
              <a:rPr lang="en-US" dirty="0">
                <a:latin typeface="+mn-lt"/>
              </a:rPr>
              <a:t>In 1996, South Africa stopped using DDT, and the death rate from malaria rose by around 1,000 percent </a:t>
            </a:r>
            <a:endParaRPr lang="en-US" dirty="0"/>
          </a:p>
          <a:p>
            <a:pPr lvl="1" eaLnBrk="1" hangingPunct="1"/>
            <a:r>
              <a:rPr lang="en-US" dirty="0"/>
              <a:t>South Africa h</a:t>
            </a:r>
            <a:r>
              <a:rPr lang="en-US" dirty="0">
                <a:latin typeface="+mn-lt"/>
              </a:rPr>
              <a:t>as since returned to using the pesticide.</a:t>
            </a:r>
          </a:p>
        </p:txBody>
      </p:sp>
      <p:pic>
        <p:nvPicPr>
          <p:cNvPr id="49156" name="Picture 4"/>
          <p:cNvPicPr>
            <a:picLocks noChangeAspect="1" noChangeArrowheads="1"/>
          </p:cNvPicPr>
          <p:nvPr/>
        </p:nvPicPr>
        <p:blipFill>
          <a:blip r:embed="rId3" cstate="print"/>
          <a:srcRect/>
          <a:stretch>
            <a:fillRect/>
          </a:stretch>
        </p:blipFill>
        <p:spPr bwMode="auto">
          <a:xfrm>
            <a:off x="9721049" y="4627457"/>
            <a:ext cx="2347003" cy="2030517"/>
          </a:xfrm>
          <a:prstGeom prst="rect">
            <a:avLst/>
          </a:prstGeom>
          <a:noFill/>
          <a:ln w="9525">
            <a:noFill/>
            <a:miter lim="800000"/>
            <a:headEnd/>
            <a:tailEnd/>
          </a:ln>
        </p:spPr>
      </p:pic>
    </p:spTree>
    <p:extLst>
      <p:ext uri="{BB962C8B-B14F-4D97-AF65-F5344CB8AC3E}">
        <p14:creationId xmlns:p14="http://schemas.microsoft.com/office/powerpoint/2010/main" val="742724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274638"/>
            <a:ext cx="7772400" cy="715962"/>
          </a:xfrm>
        </p:spPr>
        <p:txBody>
          <a:bodyPr>
            <a:normAutofit/>
          </a:bodyPr>
          <a:lstStyle/>
          <a:p>
            <a:pPr algn="ctr" eaLnBrk="1" hangingPunct="1"/>
            <a:r>
              <a:rPr lang="en-US" dirty="0">
                <a:latin typeface="+mn-lt"/>
              </a:rPr>
              <a:t>The DDT Dilemma</a:t>
            </a:r>
          </a:p>
        </p:txBody>
      </p:sp>
      <p:sp>
        <p:nvSpPr>
          <p:cNvPr id="50179" name="Content Placeholder 2"/>
          <p:cNvSpPr>
            <a:spLocks noGrp="1"/>
          </p:cNvSpPr>
          <p:nvPr>
            <p:ph sz="quarter" idx="1"/>
          </p:nvPr>
        </p:nvSpPr>
        <p:spPr>
          <a:xfrm>
            <a:off x="763480" y="1295400"/>
            <a:ext cx="10857390" cy="5029200"/>
          </a:xfrm>
        </p:spPr>
        <p:txBody>
          <a:bodyPr>
            <a:normAutofit/>
          </a:bodyPr>
          <a:lstStyle/>
          <a:p>
            <a:pPr eaLnBrk="1" hangingPunct="1"/>
            <a:r>
              <a:rPr lang="en-US" dirty="0">
                <a:latin typeface="+mn-lt"/>
              </a:rPr>
              <a:t>However, DDT builds up in plants and in fatty tissues of birds, fish, and other animals</a:t>
            </a:r>
          </a:p>
          <a:p>
            <a:pPr eaLnBrk="1" hangingPunct="1"/>
            <a:endParaRPr lang="en-US" dirty="0">
              <a:latin typeface="+mn-lt"/>
            </a:endParaRPr>
          </a:p>
          <a:p>
            <a:pPr eaLnBrk="1" hangingPunct="1"/>
            <a:r>
              <a:rPr lang="en-US" dirty="0">
                <a:latin typeface="+mn-lt"/>
              </a:rPr>
              <a:t>DDT affects the nervous system, causing tremors and seizures in large doses</a:t>
            </a:r>
          </a:p>
          <a:p>
            <a:pPr eaLnBrk="1" hangingPunct="1"/>
            <a:endParaRPr lang="en-US" dirty="0">
              <a:latin typeface="+mn-lt"/>
            </a:endParaRPr>
          </a:p>
          <a:p>
            <a:pPr eaLnBrk="1" hangingPunct="1"/>
            <a:r>
              <a:rPr lang="en-US" dirty="0">
                <a:latin typeface="+mn-lt"/>
              </a:rPr>
              <a:t>Studies have shown that DDT depletes breast milk in women and increases the chance of having premature babies</a:t>
            </a:r>
          </a:p>
          <a:p>
            <a:pPr eaLnBrk="1" hangingPunct="1"/>
            <a:endParaRPr lang="en-US" dirty="0">
              <a:latin typeface="+mn-lt"/>
            </a:endParaRPr>
          </a:p>
          <a:p>
            <a:pPr eaLnBrk="1" hangingPunct="1"/>
            <a:r>
              <a:rPr lang="en-US" dirty="0">
                <a:latin typeface="+mn-lt"/>
              </a:rPr>
              <a:t>And yet 1.5-2.7 million deaths occur due to malaria annually.</a:t>
            </a:r>
          </a:p>
          <a:p>
            <a:pPr eaLnBrk="1" hangingPunct="1">
              <a:buFont typeface="Wingdings 2" pitchFamily="18" charset="2"/>
              <a:buNone/>
            </a:pPr>
            <a:endParaRPr lang="en-US" dirty="0">
              <a:latin typeface="+mn-lt"/>
            </a:endParaRPr>
          </a:p>
        </p:txBody>
      </p:sp>
      <p:sp>
        <p:nvSpPr>
          <p:cNvPr id="50180" name="TextBox 3"/>
          <p:cNvSpPr txBox="1">
            <a:spLocks noChangeArrowheads="1"/>
          </p:cNvSpPr>
          <p:nvPr/>
        </p:nvSpPr>
        <p:spPr bwMode="auto">
          <a:xfrm>
            <a:off x="3429000" y="6657976"/>
            <a:ext cx="5334000" cy="200025"/>
          </a:xfrm>
          <a:prstGeom prst="rect">
            <a:avLst/>
          </a:prstGeom>
          <a:noFill/>
          <a:ln w="9525">
            <a:noFill/>
            <a:miter lim="800000"/>
            <a:headEnd/>
            <a:tailEnd/>
          </a:ln>
        </p:spPr>
        <p:txBody>
          <a:bodyPr>
            <a:spAutoFit/>
          </a:bodyPr>
          <a:lstStyle/>
          <a:p>
            <a:r>
              <a:rPr lang="en-US" sz="700">
                <a:latin typeface="Perpetua" pitchFamily="18" charset="0"/>
              </a:rPr>
              <a:t>Content source: Department of Health and Human Services, Agency for Toxic Substances and Disease Registry, September 2002</a:t>
            </a:r>
          </a:p>
        </p:txBody>
      </p:sp>
    </p:spTree>
    <p:extLst>
      <p:ext uri="{BB962C8B-B14F-4D97-AF65-F5344CB8AC3E}">
        <p14:creationId xmlns:p14="http://schemas.microsoft.com/office/powerpoint/2010/main" val="523270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395" y="0"/>
            <a:ext cx="11540970" cy="868362"/>
          </a:xfrm>
        </p:spPr>
        <p:txBody>
          <a:bodyPr>
            <a:normAutofit fontScale="90000"/>
          </a:bodyPr>
          <a:lstStyle/>
          <a:p>
            <a:pPr algn="ctr" eaLnBrk="1" hangingPunct="1"/>
            <a:r>
              <a:rPr lang="en-US" sz="6000" dirty="0"/>
              <a:t>What seems odd about these numbers?</a:t>
            </a:r>
          </a:p>
        </p:txBody>
      </p:sp>
      <p:graphicFrame>
        <p:nvGraphicFramePr>
          <p:cNvPr id="5" name="Table 4"/>
          <p:cNvGraphicFramePr>
            <a:graphicFrameLocks noGrp="1"/>
          </p:cNvGraphicFramePr>
          <p:nvPr>
            <p:extLst>
              <p:ext uri="{D42A27DB-BD31-4B8C-83A1-F6EECF244321}">
                <p14:modId xmlns:p14="http://schemas.microsoft.com/office/powerpoint/2010/main" val="1987010113"/>
              </p:ext>
            </p:extLst>
          </p:nvPr>
        </p:nvGraphicFramePr>
        <p:xfrm>
          <a:off x="1597978" y="1553595"/>
          <a:ext cx="8913182" cy="4874379"/>
        </p:xfrm>
        <a:graphic>
          <a:graphicData uri="http://schemas.openxmlformats.org/drawingml/2006/table">
            <a:tbl>
              <a:tblPr/>
              <a:tblGrid>
                <a:gridCol w="3107856">
                  <a:extLst>
                    <a:ext uri="{9D8B030D-6E8A-4147-A177-3AD203B41FA5}">
                      <a16:colId xmlns:a16="http://schemas.microsoft.com/office/drawing/2014/main" val="20000"/>
                    </a:ext>
                  </a:extLst>
                </a:gridCol>
                <a:gridCol w="2902663">
                  <a:extLst>
                    <a:ext uri="{9D8B030D-6E8A-4147-A177-3AD203B41FA5}">
                      <a16:colId xmlns:a16="http://schemas.microsoft.com/office/drawing/2014/main" val="20001"/>
                    </a:ext>
                  </a:extLst>
                </a:gridCol>
                <a:gridCol w="2902663">
                  <a:extLst>
                    <a:ext uri="{9D8B030D-6E8A-4147-A177-3AD203B41FA5}">
                      <a16:colId xmlns:a16="http://schemas.microsoft.com/office/drawing/2014/main" val="20002"/>
                    </a:ext>
                  </a:extLst>
                </a:gridCol>
              </a:tblGrid>
              <a:tr h="391212">
                <a:tc>
                  <a:txBody>
                    <a:bodyPr/>
                    <a:lstStyle/>
                    <a:p>
                      <a:endParaRPr lang="en-US" sz="1100" dirty="0">
                        <a:latin typeface="Calibri"/>
                      </a:endParaRPr>
                    </a:p>
                  </a:txBody>
                  <a:tcPr marL="68580" marR="68580" marT="0" marB="0" anchor="b">
                    <a:lnL>
                      <a:noFill/>
                    </a:lnL>
                    <a:lnR>
                      <a:noFill/>
                    </a:lnR>
                    <a:lnT>
                      <a:noFill/>
                    </a:lnT>
                    <a:lnB>
                      <a:noFill/>
                    </a:lnB>
                    <a:noFill/>
                  </a:tcPr>
                </a:tc>
                <a:tc gridSpan="2">
                  <a:txBody>
                    <a:bodyPr/>
                    <a:lstStyle/>
                    <a:p>
                      <a:pPr marL="0" marR="0">
                        <a:lnSpc>
                          <a:spcPct val="115000"/>
                        </a:lnSpc>
                        <a:spcBef>
                          <a:spcPts val="0"/>
                        </a:spcBef>
                        <a:spcAft>
                          <a:spcPts val="0"/>
                        </a:spcAft>
                      </a:pPr>
                      <a:r>
                        <a:rPr lang="en-US" sz="2400" b="1" dirty="0">
                          <a:solidFill>
                            <a:srgbClr val="000000"/>
                          </a:solidFill>
                          <a:latin typeface="Calibri"/>
                          <a:ea typeface="Times New Roman"/>
                          <a:cs typeface="Times New Roman"/>
                        </a:rPr>
                        <a:t>US vs. India Agricultural Statistics (2003)</a:t>
                      </a:r>
                      <a:endParaRPr lang="en-US" sz="2000" dirty="0">
                        <a:latin typeface="Calibri"/>
                        <a:ea typeface="Calibri"/>
                        <a:cs typeface="Times New Roman"/>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10000"/>
                  </a:ext>
                </a:extLst>
              </a:tr>
              <a:tr h="391212">
                <a:tc>
                  <a:txBody>
                    <a:bodyPr/>
                    <a:lstStyle/>
                    <a:p>
                      <a:endParaRPr lang="en-US" sz="1100" dirty="0">
                        <a:latin typeface="Calibri"/>
                      </a:endParaRPr>
                    </a:p>
                  </a:txBody>
                  <a:tcPr marL="68580" marR="6858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b="1" dirty="0">
                          <a:solidFill>
                            <a:srgbClr val="000000"/>
                          </a:solidFill>
                          <a:latin typeface="Calibri"/>
                          <a:ea typeface="Times New Roman"/>
                          <a:cs typeface="Times New Roman"/>
                        </a:rPr>
                        <a:t>US</a:t>
                      </a:r>
                      <a:endParaRPr lang="en-US" sz="20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b="1" dirty="0">
                          <a:solidFill>
                            <a:srgbClr val="000000"/>
                          </a:solidFill>
                          <a:latin typeface="Calibri"/>
                          <a:ea typeface="Times New Roman"/>
                          <a:cs typeface="Times New Roman"/>
                        </a:rPr>
                        <a:t>India</a:t>
                      </a:r>
                      <a:endParaRPr lang="en-US" sz="20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1"/>
                  </a:ext>
                </a:extLst>
              </a:tr>
              <a:tr h="347744">
                <a:tc>
                  <a:txBody>
                    <a:bodyPr/>
                    <a:lstStyle/>
                    <a:p>
                      <a:pPr marL="0" marR="0">
                        <a:lnSpc>
                          <a:spcPct val="115000"/>
                        </a:lnSpc>
                        <a:spcBef>
                          <a:spcPts val="0"/>
                        </a:spcBef>
                        <a:spcAft>
                          <a:spcPts val="0"/>
                        </a:spcAft>
                      </a:pPr>
                      <a:r>
                        <a:rPr lang="en-US" sz="2000" b="1" dirty="0">
                          <a:solidFill>
                            <a:srgbClr val="000000"/>
                          </a:solidFill>
                          <a:latin typeface="Calibri"/>
                          <a:ea typeface="Times New Roman"/>
                          <a:cs typeface="Times New Roman"/>
                        </a:rPr>
                        <a:t>Wheat</a:t>
                      </a:r>
                      <a:endParaRPr lang="en-US" sz="18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2000" dirty="0">
                          <a:solidFill>
                            <a:srgbClr val="000000"/>
                          </a:solidFill>
                          <a:latin typeface="Calibri"/>
                          <a:ea typeface="Times New Roman"/>
                          <a:cs typeface="Times New Roman"/>
                        </a:rPr>
                        <a:t> </a:t>
                      </a:r>
                      <a:endParaRPr lang="en-US" sz="20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2000">
                          <a:solidFill>
                            <a:srgbClr val="000000"/>
                          </a:solidFill>
                          <a:latin typeface="Calibri"/>
                          <a:ea typeface="Times New Roman"/>
                          <a:cs typeface="Times New Roman"/>
                        </a:rPr>
                        <a:t> </a:t>
                      </a:r>
                      <a:endParaRPr lang="en-US" sz="20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2"/>
                  </a:ext>
                </a:extLst>
              </a:tr>
              <a:tr h="347744">
                <a:tc>
                  <a:txBody>
                    <a:bodyPr/>
                    <a:lstStyle/>
                    <a:p>
                      <a:pPr marL="0" marR="0">
                        <a:lnSpc>
                          <a:spcPct val="115000"/>
                        </a:lnSpc>
                        <a:spcBef>
                          <a:spcPts val="0"/>
                        </a:spcBef>
                        <a:spcAft>
                          <a:spcPts val="0"/>
                        </a:spcAft>
                      </a:pPr>
                      <a:r>
                        <a:rPr lang="en-US" sz="1800" b="1" dirty="0">
                          <a:solidFill>
                            <a:srgbClr val="000000"/>
                          </a:solidFill>
                          <a:latin typeface="Calibri"/>
                          <a:ea typeface="Times New Roman"/>
                          <a:cs typeface="Times New Roman"/>
                        </a:rPr>
                        <a:t>Area (Ha)</a:t>
                      </a:r>
                      <a:endParaRPr lang="en-US" sz="18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r">
                        <a:lnSpc>
                          <a:spcPct val="115000"/>
                        </a:lnSpc>
                        <a:spcBef>
                          <a:spcPts val="0"/>
                        </a:spcBef>
                        <a:spcAft>
                          <a:spcPts val="0"/>
                        </a:spcAft>
                      </a:pPr>
                      <a:r>
                        <a:rPr lang="en-US" sz="2000" dirty="0">
                          <a:solidFill>
                            <a:srgbClr val="000000"/>
                          </a:solidFill>
                          <a:latin typeface="Calibri"/>
                          <a:ea typeface="Times New Roman"/>
                          <a:cs typeface="Times New Roman"/>
                        </a:rPr>
                        <a:t>21,383,410</a:t>
                      </a:r>
                      <a:endParaRPr lang="en-US" sz="20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r">
                        <a:lnSpc>
                          <a:spcPct val="115000"/>
                        </a:lnSpc>
                        <a:spcBef>
                          <a:spcPts val="0"/>
                        </a:spcBef>
                        <a:spcAft>
                          <a:spcPts val="0"/>
                        </a:spcAft>
                      </a:pPr>
                      <a:r>
                        <a:rPr lang="en-US" sz="2000" dirty="0">
                          <a:solidFill>
                            <a:srgbClr val="000000"/>
                          </a:solidFill>
                          <a:latin typeface="Calibri"/>
                          <a:ea typeface="Times New Roman"/>
                          <a:cs typeface="Times New Roman"/>
                        </a:rPr>
                        <a:t>24,886,200</a:t>
                      </a:r>
                      <a:endParaRPr lang="en-US" sz="20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3"/>
                  </a:ext>
                </a:extLst>
              </a:tr>
              <a:tr h="583733">
                <a:tc>
                  <a:txBody>
                    <a:bodyPr/>
                    <a:lstStyle/>
                    <a:p>
                      <a:pPr marL="0" marR="0">
                        <a:lnSpc>
                          <a:spcPct val="115000"/>
                        </a:lnSpc>
                        <a:spcBef>
                          <a:spcPts val="0"/>
                        </a:spcBef>
                        <a:spcAft>
                          <a:spcPts val="0"/>
                        </a:spcAft>
                      </a:pPr>
                      <a:r>
                        <a:rPr lang="en-US" sz="1800" b="1" dirty="0">
                          <a:solidFill>
                            <a:srgbClr val="000000"/>
                          </a:solidFill>
                          <a:latin typeface="Calibri"/>
                          <a:ea typeface="Times New Roman"/>
                          <a:cs typeface="Times New Roman"/>
                        </a:rPr>
                        <a:t>Production (million </a:t>
                      </a:r>
                      <a:r>
                        <a:rPr lang="en-US" sz="1800" b="1" dirty="0" err="1">
                          <a:solidFill>
                            <a:srgbClr val="000000"/>
                          </a:solidFill>
                          <a:latin typeface="Calibri"/>
                          <a:ea typeface="Times New Roman"/>
                          <a:cs typeface="Times New Roman"/>
                        </a:rPr>
                        <a:t>tonnes</a:t>
                      </a:r>
                      <a:r>
                        <a:rPr lang="en-US" sz="1800" b="1" dirty="0">
                          <a:solidFill>
                            <a:srgbClr val="000000"/>
                          </a:solidFill>
                          <a:latin typeface="Calibri"/>
                          <a:ea typeface="Times New Roman"/>
                          <a:cs typeface="Times New Roman"/>
                        </a:rPr>
                        <a:t>)</a:t>
                      </a:r>
                      <a:endParaRPr lang="en-US" sz="18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r">
                        <a:lnSpc>
                          <a:spcPct val="115000"/>
                        </a:lnSpc>
                        <a:spcBef>
                          <a:spcPts val="0"/>
                        </a:spcBef>
                        <a:spcAft>
                          <a:spcPts val="0"/>
                        </a:spcAft>
                      </a:pPr>
                      <a:r>
                        <a:rPr lang="en-US" sz="2000" dirty="0">
                          <a:solidFill>
                            <a:srgbClr val="000000"/>
                          </a:solidFill>
                          <a:latin typeface="Calibri"/>
                          <a:ea typeface="Times New Roman"/>
                          <a:cs typeface="Times New Roman"/>
                        </a:rPr>
                        <a:t>63,589,820</a:t>
                      </a:r>
                      <a:endParaRPr lang="en-US" sz="20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r">
                        <a:lnSpc>
                          <a:spcPct val="115000"/>
                        </a:lnSpc>
                        <a:spcBef>
                          <a:spcPts val="0"/>
                        </a:spcBef>
                        <a:spcAft>
                          <a:spcPts val="0"/>
                        </a:spcAft>
                      </a:pPr>
                      <a:r>
                        <a:rPr lang="en-US" sz="2000">
                          <a:solidFill>
                            <a:srgbClr val="000000"/>
                          </a:solidFill>
                          <a:latin typeface="Calibri"/>
                          <a:ea typeface="Times New Roman"/>
                          <a:cs typeface="Times New Roman"/>
                        </a:rPr>
                        <a:t>65,129,300</a:t>
                      </a:r>
                      <a:endParaRPr lang="en-US" sz="20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4"/>
                  </a:ext>
                </a:extLst>
              </a:tr>
              <a:tr h="347744">
                <a:tc>
                  <a:txBody>
                    <a:bodyPr/>
                    <a:lstStyle/>
                    <a:p>
                      <a:pPr marL="0" marR="0">
                        <a:lnSpc>
                          <a:spcPct val="115000"/>
                        </a:lnSpc>
                        <a:spcBef>
                          <a:spcPts val="0"/>
                        </a:spcBef>
                        <a:spcAft>
                          <a:spcPts val="0"/>
                        </a:spcAft>
                      </a:pPr>
                      <a:r>
                        <a:rPr lang="en-US" sz="1800" b="1" dirty="0">
                          <a:solidFill>
                            <a:srgbClr val="000000"/>
                          </a:solidFill>
                          <a:latin typeface="Calibri"/>
                          <a:ea typeface="Times New Roman"/>
                          <a:cs typeface="Times New Roman"/>
                        </a:rPr>
                        <a:t>Yield (Mt/ha)</a:t>
                      </a:r>
                      <a:endParaRPr lang="en-US" sz="18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r">
                        <a:lnSpc>
                          <a:spcPct val="115000"/>
                        </a:lnSpc>
                        <a:spcBef>
                          <a:spcPts val="0"/>
                        </a:spcBef>
                        <a:spcAft>
                          <a:spcPts val="0"/>
                        </a:spcAft>
                      </a:pPr>
                      <a:r>
                        <a:rPr lang="en-US" sz="2000" dirty="0">
                          <a:solidFill>
                            <a:srgbClr val="000000"/>
                          </a:solidFill>
                          <a:latin typeface="Calibri"/>
                          <a:ea typeface="Times New Roman"/>
                          <a:cs typeface="Times New Roman"/>
                        </a:rPr>
                        <a:t>2.974</a:t>
                      </a:r>
                      <a:endParaRPr lang="en-US" sz="20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r">
                        <a:lnSpc>
                          <a:spcPct val="115000"/>
                        </a:lnSpc>
                        <a:spcBef>
                          <a:spcPts val="0"/>
                        </a:spcBef>
                        <a:spcAft>
                          <a:spcPts val="0"/>
                        </a:spcAft>
                      </a:pPr>
                      <a:r>
                        <a:rPr lang="en-US" sz="2000" dirty="0">
                          <a:solidFill>
                            <a:srgbClr val="000000"/>
                          </a:solidFill>
                          <a:latin typeface="Calibri"/>
                          <a:ea typeface="Times New Roman"/>
                          <a:cs typeface="Times New Roman"/>
                        </a:rPr>
                        <a:t>2.617</a:t>
                      </a:r>
                      <a:endParaRPr lang="en-US" sz="20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5"/>
                  </a:ext>
                </a:extLst>
              </a:tr>
              <a:tr h="347744">
                <a:tc>
                  <a:txBody>
                    <a:bodyPr/>
                    <a:lstStyle/>
                    <a:p>
                      <a:pPr marL="0" marR="0">
                        <a:lnSpc>
                          <a:spcPct val="115000"/>
                        </a:lnSpc>
                        <a:spcBef>
                          <a:spcPts val="0"/>
                        </a:spcBef>
                        <a:spcAft>
                          <a:spcPts val="0"/>
                        </a:spcAft>
                      </a:pPr>
                      <a:r>
                        <a:rPr lang="en-US" sz="2000" b="1" dirty="0">
                          <a:solidFill>
                            <a:srgbClr val="000000"/>
                          </a:solidFill>
                          <a:latin typeface="Calibri"/>
                          <a:ea typeface="Times New Roman"/>
                          <a:cs typeface="Times New Roman"/>
                        </a:rPr>
                        <a:t>Milk</a:t>
                      </a:r>
                      <a:endParaRPr lang="en-US" sz="18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2000" dirty="0">
                          <a:solidFill>
                            <a:srgbClr val="000000"/>
                          </a:solidFill>
                          <a:latin typeface="Calibri"/>
                          <a:ea typeface="Times New Roman"/>
                          <a:cs typeface="Times New Roman"/>
                        </a:rPr>
                        <a:t> </a:t>
                      </a:r>
                      <a:endParaRPr lang="en-US" sz="20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2000" dirty="0">
                          <a:solidFill>
                            <a:srgbClr val="000000"/>
                          </a:solidFill>
                          <a:latin typeface="Calibri"/>
                          <a:ea typeface="Times New Roman"/>
                          <a:cs typeface="Times New Roman"/>
                        </a:rPr>
                        <a:t> </a:t>
                      </a:r>
                      <a:endParaRPr lang="en-US" sz="20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6"/>
                  </a:ext>
                </a:extLst>
              </a:tr>
              <a:tr h="347744">
                <a:tc>
                  <a:txBody>
                    <a:bodyPr/>
                    <a:lstStyle/>
                    <a:p>
                      <a:pPr marL="0" marR="0">
                        <a:lnSpc>
                          <a:spcPct val="115000"/>
                        </a:lnSpc>
                        <a:spcBef>
                          <a:spcPts val="0"/>
                        </a:spcBef>
                        <a:spcAft>
                          <a:spcPts val="0"/>
                        </a:spcAft>
                      </a:pPr>
                      <a:r>
                        <a:rPr lang="en-US" sz="1800" b="1" dirty="0">
                          <a:solidFill>
                            <a:srgbClr val="000000"/>
                          </a:solidFill>
                          <a:latin typeface="Calibri"/>
                          <a:ea typeface="Times New Roman"/>
                          <a:cs typeface="Times New Roman"/>
                        </a:rPr>
                        <a:t>Number Cattle</a:t>
                      </a:r>
                      <a:endParaRPr lang="en-US" sz="18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r">
                        <a:lnSpc>
                          <a:spcPct val="115000"/>
                        </a:lnSpc>
                        <a:spcBef>
                          <a:spcPts val="0"/>
                        </a:spcBef>
                        <a:spcAft>
                          <a:spcPts val="0"/>
                        </a:spcAft>
                      </a:pPr>
                      <a:r>
                        <a:rPr lang="en-US" sz="2000" dirty="0">
                          <a:solidFill>
                            <a:srgbClr val="000000"/>
                          </a:solidFill>
                          <a:latin typeface="Calibri"/>
                          <a:ea typeface="Times New Roman"/>
                          <a:cs typeface="Times New Roman"/>
                        </a:rPr>
                        <a:t>9,084,000</a:t>
                      </a:r>
                      <a:endParaRPr lang="en-US" sz="20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r">
                        <a:lnSpc>
                          <a:spcPct val="115000"/>
                        </a:lnSpc>
                        <a:spcBef>
                          <a:spcPts val="0"/>
                        </a:spcBef>
                        <a:spcAft>
                          <a:spcPts val="0"/>
                        </a:spcAft>
                      </a:pPr>
                      <a:r>
                        <a:rPr lang="en-US" sz="2000" dirty="0">
                          <a:solidFill>
                            <a:srgbClr val="000000"/>
                          </a:solidFill>
                          <a:latin typeface="Calibri"/>
                          <a:ea typeface="Times New Roman"/>
                          <a:cs typeface="Times New Roman"/>
                        </a:rPr>
                        <a:t>115,500,000</a:t>
                      </a:r>
                      <a:endParaRPr lang="en-US" sz="20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7"/>
                  </a:ext>
                </a:extLst>
              </a:tr>
              <a:tr h="347744">
                <a:tc>
                  <a:txBody>
                    <a:bodyPr/>
                    <a:lstStyle/>
                    <a:p>
                      <a:pPr marL="0" marR="0">
                        <a:lnSpc>
                          <a:spcPct val="115000"/>
                        </a:lnSpc>
                        <a:spcBef>
                          <a:spcPts val="0"/>
                        </a:spcBef>
                        <a:spcAft>
                          <a:spcPts val="0"/>
                        </a:spcAft>
                      </a:pPr>
                      <a:r>
                        <a:rPr lang="en-US" sz="1800" b="1" dirty="0">
                          <a:solidFill>
                            <a:srgbClr val="000000"/>
                          </a:solidFill>
                          <a:latin typeface="Calibri"/>
                          <a:ea typeface="Times New Roman"/>
                          <a:cs typeface="Times New Roman"/>
                        </a:rPr>
                        <a:t>Production (lbs)</a:t>
                      </a:r>
                      <a:endParaRPr lang="en-US" sz="18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r">
                        <a:lnSpc>
                          <a:spcPct val="115000"/>
                        </a:lnSpc>
                        <a:spcBef>
                          <a:spcPts val="0"/>
                        </a:spcBef>
                        <a:spcAft>
                          <a:spcPts val="0"/>
                        </a:spcAft>
                      </a:pPr>
                      <a:r>
                        <a:rPr lang="en-US" sz="2000" dirty="0">
                          <a:solidFill>
                            <a:srgbClr val="000000"/>
                          </a:solidFill>
                          <a:latin typeface="Calibri"/>
                          <a:ea typeface="Times New Roman"/>
                          <a:cs typeface="Times New Roman"/>
                        </a:rPr>
                        <a:t>170,312,000,000</a:t>
                      </a:r>
                      <a:endParaRPr lang="en-US" sz="20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r">
                        <a:lnSpc>
                          <a:spcPct val="115000"/>
                        </a:lnSpc>
                        <a:spcBef>
                          <a:spcPts val="0"/>
                        </a:spcBef>
                        <a:spcAft>
                          <a:spcPts val="0"/>
                        </a:spcAft>
                      </a:pPr>
                      <a:r>
                        <a:rPr lang="en-US" sz="2000" dirty="0">
                          <a:solidFill>
                            <a:srgbClr val="000000"/>
                          </a:solidFill>
                          <a:latin typeface="Calibri"/>
                          <a:ea typeface="Times New Roman"/>
                          <a:cs typeface="Times New Roman"/>
                        </a:rPr>
                        <a:t>194,227,253,000</a:t>
                      </a:r>
                      <a:endParaRPr lang="en-US" sz="20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8"/>
                  </a:ext>
                </a:extLst>
              </a:tr>
              <a:tr h="347744">
                <a:tc>
                  <a:txBody>
                    <a:bodyPr/>
                    <a:lstStyle/>
                    <a:p>
                      <a:pPr marL="0" marR="0">
                        <a:lnSpc>
                          <a:spcPct val="115000"/>
                        </a:lnSpc>
                        <a:spcBef>
                          <a:spcPts val="0"/>
                        </a:spcBef>
                        <a:spcAft>
                          <a:spcPts val="0"/>
                        </a:spcAft>
                      </a:pPr>
                      <a:r>
                        <a:rPr lang="en-US" sz="1800" b="1" dirty="0">
                          <a:solidFill>
                            <a:srgbClr val="000000"/>
                          </a:solidFill>
                          <a:latin typeface="Calibri"/>
                          <a:ea typeface="Times New Roman"/>
                          <a:cs typeface="Times New Roman"/>
                        </a:rPr>
                        <a:t>Rate (lbs/cow)</a:t>
                      </a:r>
                      <a:endParaRPr lang="en-US" sz="18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r">
                        <a:lnSpc>
                          <a:spcPct val="115000"/>
                        </a:lnSpc>
                        <a:spcBef>
                          <a:spcPts val="0"/>
                        </a:spcBef>
                        <a:spcAft>
                          <a:spcPts val="0"/>
                        </a:spcAft>
                      </a:pPr>
                      <a:r>
                        <a:rPr lang="en-US" sz="2000" dirty="0">
                          <a:solidFill>
                            <a:srgbClr val="000000"/>
                          </a:solidFill>
                          <a:latin typeface="Calibri"/>
                          <a:ea typeface="Times New Roman"/>
                          <a:cs typeface="Times New Roman"/>
                        </a:rPr>
                        <a:t>18,748.57</a:t>
                      </a:r>
                      <a:endParaRPr lang="en-US" sz="20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r">
                        <a:lnSpc>
                          <a:spcPct val="115000"/>
                        </a:lnSpc>
                        <a:spcBef>
                          <a:spcPts val="0"/>
                        </a:spcBef>
                        <a:spcAft>
                          <a:spcPts val="0"/>
                        </a:spcAft>
                      </a:pPr>
                      <a:r>
                        <a:rPr lang="en-US" sz="2000" dirty="0">
                          <a:solidFill>
                            <a:srgbClr val="000000"/>
                          </a:solidFill>
                          <a:latin typeface="Calibri"/>
                          <a:ea typeface="Times New Roman"/>
                          <a:cs typeface="Times New Roman"/>
                        </a:rPr>
                        <a:t>1,681.62</a:t>
                      </a:r>
                      <a:endParaRPr lang="en-US" sz="20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9"/>
                  </a:ext>
                </a:extLst>
              </a:tr>
              <a:tr h="188991">
                <a:tc>
                  <a:txBody>
                    <a:bodyPr/>
                    <a:lstStyle/>
                    <a:p>
                      <a:endParaRPr lang="en-US" sz="1050" baseline="0" dirty="0">
                        <a:solidFill>
                          <a:schemeClr val="tx1"/>
                        </a:solidFill>
                        <a:latin typeface="Calibri"/>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endParaRPr lang="en-US" sz="1050" baseline="0">
                        <a:solidFill>
                          <a:schemeClr val="tx1"/>
                        </a:solidFill>
                        <a:latin typeface="Calibri"/>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noFill/>
                  </a:tcPr>
                </a:tc>
                <a:tc>
                  <a:txBody>
                    <a:bodyPr/>
                    <a:lstStyle/>
                    <a:p>
                      <a:endParaRPr lang="en-US" sz="1050" dirty="0">
                        <a:latin typeface="Calibri"/>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0010"/>
                  </a:ext>
                </a:extLst>
              </a:tr>
              <a:tr h="291867">
                <a:tc gridSpan="2">
                  <a:txBody>
                    <a:bodyPr/>
                    <a:lstStyle/>
                    <a:p>
                      <a:pPr marL="0" marR="0">
                        <a:lnSpc>
                          <a:spcPct val="115000"/>
                        </a:lnSpc>
                        <a:spcBef>
                          <a:spcPts val="0"/>
                        </a:spcBef>
                        <a:spcAft>
                          <a:spcPts val="0"/>
                        </a:spcAft>
                      </a:pPr>
                      <a:r>
                        <a:rPr lang="en-US" sz="1200" baseline="0" dirty="0">
                          <a:solidFill>
                            <a:schemeClr val="tx1"/>
                          </a:solidFill>
                          <a:latin typeface="Calibri"/>
                          <a:ea typeface="Times New Roman"/>
                          <a:cs typeface="Times New Roman"/>
                        </a:rPr>
                        <a:t>http://www.nddb.org/statistics.html</a:t>
                      </a:r>
                      <a:endParaRPr lang="en-US" sz="1200" baseline="0" dirty="0">
                        <a:solidFill>
                          <a:schemeClr val="tx1"/>
                        </a:solidFill>
                        <a:latin typeface="Calibri"/>
                        <a:ea typeface="Calibri"/>
                        <a:cs typeface="Times New Roman"/>
                      </a:endParaRPr>
                    </a:p>
                  </a:txBody>
                  <a:tcPr marL="68580" marR="68580" marT="0" marB="0" anchor="b">
                    <a:lnL>
                      <a:noFill/>
                    </a:lnL>
                    <a:lnR>
                      <a:noFill/>
                    </a:lnR>
                    <a:lnT>
                      <a:noFill/>
                    </a:lnT>
                    <a:lnB>
                      <a:noFill/>
                    </a:lnB>
                    <a:noFill/>
                  </a:tcPr>
                </a:tc>
                <a:tc hMerge="1">
                  <a:txBody>
                    <a:bodyPr/>
                    <a:lstStyle/>
                    <a:p>
                      <a:endParaRPr lang="en-US"/>
                    </a:p>
                  </a:txBody>
                  <a:tcPr/>
                </a:tc>
                <a:tc>
                  <a:txBody>
                    <a:bodyPr/>
                    <a:lstStyle/>
                    <a:p>
                      <a:endParaRPr lang="en-US" sz="1050" dirty="0">
                        <a:latin typeface="Calibri"/>
                      </a:endParaRPr>
                    </a:p>
                  </a:txBody>
                  <a:tcPr marL="68580" marR="68580" marT="0" marB="0" anchor="b">
                    <a:lnL>
                      <a:noFill/>
                    </a:lnL>
                    <a:lnR>
                      <a:noFill/>
                    </a:lnR>
                    <a:lnT>
                      <a:noFill/>
                    </a:lnT>
                    <a:lnB>
                      <a:noFill/>
                    </a:lnB>
                    <a:noFill/>
                  </a:tcPr>
                </a:tc>
                <a:extLst>
                  <a:ext uri="{0D108BD9-81ED-4DB2-BD59-A6C34878D82A}">
                    <a16:rowId xmlns:a16="http://schemas.microsoft.com/office/drawing/2014/main" val="10011"/>
                  </a:ext>
                </a:extLst>
              </a:tr>
              <a:tr h="291867">
                <a:tc gridSpan="3">
                  <a:txBody>
                    <a:bodyPr/>
                    <a:lstStyle/>
                    <a:p>
                      <a:pPr marL="0" marR="0">
                        <a:lnSpc>
                          <a:spcPct val="115000"/>
                        </a:lnSpc>
                        <a:spcBef>
                          <a:spcPts val="0"/>
                        </a:spcBef>
                        <a:spcAft>
                          <a:spcPts val="0"/>
                        </a:spcAft>
                      </a:pPr>
                      <a:r>
                        <a:rPr lang="en-US" sz="1200" baseline="0" dirty="0">
                          <a:solidFill>
                            <a:schemeClr val="tx1"/>
                          </a:solidFill>
                          <a:latin typeface="Calibri"/>
                          <a:ea typeface="Times New Roman"/>
                          <a:cs typeface="Times New Roman"/>
                        </a:rPr>
                        <a:t>http://www.cdfa.ca.gov/Dairy/dairystats_annual.html</a:t>
                      </a:r>
                      <a:endParaRPr lang="en-US" sz="1200" baseline="0" dirty="0">
                        <a:solidFill>
                          <a:schemeClr val="tx1"/>
                        </a:solidFill>
                        <a:latin typeface="Calibri"/>
                        <a:ea typeface="Calibri"/>
                        <a:cs typeface="Times New Roman"/>
                      </a:endParaRPr>
                    </a:p>
                  </a:txBody>
                  <a:tcPr marL="68580" marR="68580" marT="0"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2"/>
                  </a:ext>
                </a:extLst>
              </a:tr>
              <a:tr h="291867">
                <a:tc gridSpan="3">
                  <a:txBody>
                    <a:bodyPr/>
                    <a:lstStyle/>
                    <a:p>
                      <a:pPr marL="0" marR="0">
                        <a:lnSpc>
                          <a:spcPct val="115000"/>
                        </a:lnSpc>
                        <a:spcBef>
                          <a:spcPts val="0"/>
                        </a:spcBef>
                        <a:spcAft>
                          <a:spcPts val="0"/>
                        </a:spcAft>
                      </a:pPr>
                      <a:r>
                        <a:rPr lang="en-US" sz="1200" baseline="0" dirty="0">
                          <a:solidFill>
                            <a:schemeClr val="tx1"/>
                          </a:solidFill>
                          <a:latin typeface="Calibri"/>
                          <a:ea typeface="Times New Roman"/>
                          <a:cs typeface="Times New Roman"/>
                        </a:rPr>
                        <a:t>http://www.nue.okstate.edu/Crop_Information/World_Wheat_Production.htm</a:t>
                      </a:r>
                      <a:endParaRPr lang="en-US" sz="1200" baseline="0" dirty="0">
                        <a:solidFill>
                          <a:schemeClr val="tx1"/>
                        </a:solidFill>
                        <a:latin typeface="Calibri"/>
                        <a:ea typeface="Calibri"/>
                        <a:cs typeface="Times New Roman"/>
                      </a:endParaRPr>
                    </a:p>
                  </a:txBody>
                  <a:tcPr marL="68580" marR="68580" marT="0"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530139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0" y="274638"/>
            <a:ext cx="7543800" cy="868362"/>
          </a:xfrm>
        </p:spPr>
        <p:txBody>
          <a:bodyPr>
            <a:normAutofit fontScale="90000"/>
          </a:bodyPr>
          <a:lstStyle/>
          <a:p>
            <a:pPr eaLnBrk="1" hangingPunct="1"/>
            <a:r>
              <a:rPr lang="en-US" dirty="0">
                <a:latin typeface="+mn-lt"/>
              </a:rPr>
              <a:t>Why are India’s wheat yields so high?</a:t>
            </a:r>
          </a:p>
        </p:txBody>
      </p:sp>
      <p:sp>
        <p:nvSpPr>
          <p:cNvPr id="58371" name="Content Placeholder 2"/>
          <p:cNvSpPr>
            <a:spLocks noGrp="1"/>
          </p:cNvSpPr>
          <p:nvPr>
            <p:ph sz="quarter" idx="1"/>
          </p:nvPr>
        </p:nvSpPr>
        <p:spPr>
          <a:xfrm>
            <a:off x="656948" y="1371600"/>
            <a:ext cx="9553852" cy="4648200"/>
          </a:xfrm>
        </p:spPr>
        <p:txBody>
          <a:bodyPr/>
          <a:lstStyle/>
          <a:p>
            <a:pPr eaLnBrk="1" hangingPunct="1"/>
            <a:r>
              <a:rPr lang="en-US" dirty="0">
                <a:latin typeface="+mn-lt"/>
              </a:rPr>
              <a:t>Multiple cropping seasons, ideal growing conditions, high yielding varieties, heavy reliance on wheat to sustain its population</a:t>
            </a:r>
          </a:p>
          <a:p>
            <a:pPr lvl="1" eaLnBrk="1" hangingPunct="1"/>
            <a:r>
              <a:rPr lang="en-US" dirty="0">
                <a:latin typeface="+mn-lt"/>
              </a:rPr>
              <a:t>Wheat is the second major staple crop after rice in India</a:t>
            </a:r>
          </a:p>
          <a:p>
            <a:pPr lvl="1" eaLnBrk="1" hangingPunct="1"/>
            <a:endParaRPr lang="en-US" dirty="0">
              <a:latin typeface="+mn-lt"/>
            </a:endParaRPr>
          </a:p>
        </p:txBody>
      </p:sp>
      <p:pic>
        <p:nvPicPr>
          <p:cNvPr id="58372" name="Picture 4"/>
          <p:cNvPicPr>
            <a:picLocks noChangeAspect="1" noChangeArrowheads="1"/>
          </p:cNvPicPr>
          <p:nvPr/>
        </p:nvPicPr>
        <p:blipFill>
          <a:blip r:embed="rId3" cstate="print"/>
          <a:srcRect/>
          <a:stretch>
            <a:fillRect/>
          </a:stretch>
        </p:blipFill>
        <p:spPr bwMode="auto">
          <a:xfrm>
            <a:off x="4800600" y="3695700"/>
            <a:ext cx="4381500" cy="2628900"/>
          </a:xfrm>
          <a:prstGeom prst="rect">
            <a:avLst/>
          </a:prstGeom>
          <a:noFill/>
          <a:ln w="9525">
            <a:noFill/>
            <a:miter lim="800000"/>
            <a:headEnd/>
            <a:tailEnd/>
          </a:ln>
        </p:spPr>
      </p:pic>
      <p:sp>
        <p:nvSpPr>
          <p:cNvPr id="58373" name="TextBox 4"/>
          <p:cNvSpPr txBox="1">
            <a:spLocks noChangeArrowheads="1"/>
          </p:cNvSpPr>
          <p:nvPr/>
        </p:nvSpPr>
        <p:spPr bwMode="auto">
          <a:xfrm>
            <a:off x="5029200" y="6324600"/>
            <a:ext cx="2286000" cy="200025"/>
          </a:xfrm>
          <a:prstGeom prst="rect">
            <a:avLst/>
          </a:prstGeom>
          <a:noFill/>
          <a:ln w="9525">
            <a:noFill/>
            <a:miter lim="800000"/>
            <a:headEnd/>
            <a:tailEnd/>
          </a:ln>
        </p:spPr>
        <p:txBody>
          <a:bodyPr>
            <a:spAutoFit/>
          </a:bodyPr>
          <a:lstStyle/>
          <a:p>
            <a:r>
              <a:rPr lang="en-US" sz="700" dirty="0">
                <a:latin typeface="Perpetua" pitchFamily="18" charset="0"/>
              </a:rPr>
              <a:t>Stringer India, Reuters, guardian.co.uk</a:t>
            </a:r>
          </a:p>
        </p:txBody>
      </p:sp>
    </p:spTree>
    <p:extLst>
      <p:ext uri="{BB962C8B-B14F-4D97-AF65-F5344CB8AC3E}">
        <p14:creationId xmlns:p14="http://schemas.microsoft.com/office/powerpoint/2010/main" val="3498693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638"/>
            <a:ext cx="7620000" cy="944562"/>
          </a:xfrm>
        </p:spPr>
        <p:txBody>
          <a:bodyPr>
            <a:normAutofit fontScale="90000"/>
          </a:bodyPr>
          <a:lstStyle/>
          <a:p>
            <a:pPr algn="ctr" eaLnBrk="1" hangingPunct="1"/>
            <a:r>
              <a:rPr lang="en-US" sz="3200" dirty="0">
                <a:latin typeface="+mn-lt"/>
              </a:rPr>
              <a:t>Why are India’s cows producing so little milk?</a:t>
            </a:r>
          </a:p>
        </p:txBody>
      </p:sp>
      <p:sp>
        <p:nvSpPr>
          <p:cNvPr id="59395" name="Content Placeholder 2"/>
          <p:cNvSpPr>
            <a:spLocks noGrp="1"/>
          </p:cNvSpPr>
          <p:nvPr>
            <p:ph sz="quarter" idx="1"/>
          </p:nvPr>
        </p:nvSpPr>
        <p:spPr>
          <a:xfrm>
            <a:off x="2514600" y="3810000"/>
            <a:ext cx="7772400" cy="3048000"/>
          </a:xfrm>
        </p:spPr>
        <p:txBody>
          <a:bodyPr/>
          <a:lstStyle/>
          <a:p>
            <a:pPr marL="273050" lvl="3" indent="-273050">
              <a:spcBef>
                <a:spcPts val="575"/>
              </a:spcBef>
              <a:buClr>
                <a:schemeClr val="accent1"/>
              </a:buClr>
              <a:buSzPct val="85000"/>
            </a:pPr>
            <a:r>
              <a:rPr lang="en-US" sz="2600" dirty="0"/>
              <a:t>India produces more milk than any other country in the world, but per cow milk yields are surprisingly low</a:t>
            </a:r>
          </a:p>
          <a:p>
            <a:pPr lvl="1" eaLnBrk="1" hangingPunct="1"/>
            <a:r>
              <a:rPr lang="en-US" sz="2600" dirty="0"/>
              <a:t>In order to achieve this, India must have a lot of cows…</a:t>
            </a:r>
          </a:p>
          <a:p>
            <a:pPr lvl="1" eaLnBrk="1" hangingPunct="1"/>
            <a:r>
              <a:rPr lang="en-US" sz="2600" dirty="0"/>
              <a:t>India is home to 15% of the world’s cattle and 50% of the world’s buffalo populations</a:t>
            </a:r>
          </a:p>
          <a:p>
            <a:pPr lvl="1" eaLnBrk="1" hangingPunct="1"/>
            <a:endParaRPr lang="en-US" dirty="0">
              <a:latin typeface="+mn-lt"/>
            </a:endParaRPr>
          </a:p>
        </p:txBody>
      </p:sp>
      <p:pic>
        <p:nvPicPr>
          <p:cNvPr id="59396" name="Picture 4"/>
          <p:cNvPicPr>
            <a:picLocks noChangeAspect="1" noChangeArrowheads="1"/>
          </p:cNvPicPr>
          <p:nvPr/>
        </p:nvPicPr>
        <p:blipFill>
          <a:blip r:embed="rId3" cstate="print"/>
          <a:srcRect/>
          <a:stretch>
            <a:fillRect/>
          </a:stretch>
        </p:blipFill>
        <p:spPr bwMode="auto">
          <a:xfrm>
            <a:off x="4800600" y="1295400"/>
            <a:ext cx="3200400" cy="2400300"/>
          </a:xfrm>
          <a:prstGeom prst="rect">
            <a:avLst/>
          </a:prstGeom>
          <a:noFill/>
          <a:ln w="9525">
            <a:noFill/>
            <a:miter lim="800000"/>
            <a:headEnd/>
            <a:tailEnd/>
          </a:ln>
        </p:spPr>
      </p:pic>
      <p:sp>
        <p:nvSpPr>
          <p:cNvPr id="59397" name="TextBox 4"/>
          <p:cNvSpPr txBox="1">
            <a:spLocks noChangeArrowheads="1"/>
          </p:cNvSpPr>
          <p:nvPr/>
        </p:nvSpPr>
        <p:spPr bwMode="auto">
          <a:xfrm>
            <a:off x="3962400" y="6657976"/>
            <a:ext cx="3733800" cy="200025"/>
          </a:xfrm>
          <a:prstGeom prst="rect">
            <a:avLst/>
          </a:prstGeom>
          <a:noFill/>
          <a:ln w="9525">
            <a:noFill/>
            <a:miter lim="800000"/>
            <a:headEnd/>
            <a:tailEnd/>
          </a:ln>
        </p:spPr>
        <p:txBody>
          <a:bodyPr>
            <a:spAutoFit/>
          </a:bodyPr>
          <a:lstStyle/>
          <a:p>
            <a:r>
              <a:rPr lang="en-US" sz="700">
                <a:latin typeface="Perpetua" pitchFamily="18" charset="0"/>
              </a:rPr>
              <a:t>Content source: Rajendran, et. al., </a:t>
            </a:r>
            <a:r>
              <a:rPr lang="en-US" sz="700" i="1">
                <a:latin typeface="Perpetua" pitchFamily="18" charset="0"/>
              </a:rPr>
              <a:t>Indian Journal of Economics and Business</a:t>
            </a:r>
            <a:r>
              <a:rPr lang="en-US" sz="700">
                <a:latin typeface="Perpetua" pitchFamily="18" charset="0"/>
              </a:rPr>
              <a:t>, 2005</a:t>
            </a:r>
          </a:p>
        </p:txBody>
      </p:sp>
    </p:spTree>
    <p:extLst>
      <p:ext uri="{BB962C8B-B14F-4D97-AF65-F5344CB8AC3E}">
        <p14:creationId xmlns:p14="http://schemas.microsoft.com/office/powerpoint/2010/main" val="2994684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209800" y="304801"/>
            <a:ext cx="8229600" cy="563563"/>
          </a:xfrm>
        </p:spPr>
        <p:txBody>
          <a:bodyPr>
            <a:normAutofit fontScale="90000"/>
          </a:bodyPr>
          <a:lstStyle/>
          <a:p>
            <a:pPr algn="ctr">
              <a:defRPr/>
            </a:pPr>
            <a:r>
              <a:rPr lang="en-US" sz="3600" dirty="0">
                <a:latin typeface="+mn-lt"/>
              </a:rPr>
              <a:t>ENVIRONMENT IN INDIA: CLIMATE </a:t>
            </a:r>
          </a:p>
        </p:txBody>
      </p:sp>
      <p:sp>
        <p:nvSpPr>
          <p:cNvPr id="26627" name="Content Placeholder 4"/>
          <p:cNvSpPr>
            <a:spLocks noGrp="1"/>
          </p:cNvSpPr>
          <p:nvPr>
            <p:ph sz="quarter" idx="1"/>
          </p:nvPr>
        </p:nvSpPr>
        <p:spPr>
          <a:xfrm>
            <a:off x="1091953" y="1287262"/>
            <a:ext cx="9118847" cy="4838902"/>
          </a:xfrm>
        </p:spPr>
        <p:txBody>
          <a:bodyPr/>
          <a:lstStyle/>
          <a:p>
            <a:pPr>
              <a:buFont typeface="Wingdings 2" pitchFamily="18" charset="2"/>
              <a:buNone/>
            </a:pPr>
            <a:r>
              <a:rPr lang="en-US" sz="3200" dirty="0"/>
              <a:t>Monsoons</a:t>
            </a:r>
          </a:p>
          <a:p>
            <a:pPr lvl="1"/>
            <a:r>
              <a:rPr lang="en-US" sz="2800" dirty="0"/>
              <a:t>June-October</a:t>
            </a:r>
          </a:p>
          <a:p>
            <a:pPr lvl="2"/>
            <a:r>
              <a:rPr lang="en-US" sz="2400" dirty="0"/>
              <a:t>winds from SW bring rain; </a:t>
            </a:r>
          </a:p>
          <a:p>
            <a:pPr lvl="1"/>
            <a:r>
              <a:rPr lang="en-US" sz="2800" dirty="0"/>
              <a:t>December-January </a:t>
            </a:r>
          </a:p>
          <a:p>
            <a:pPr lvl="2"/>
            <a:r>
              <a:rPr lang="en-US" sz="2400" dirty="0"/>
              <a:t>winds reverse and conditions are dry</a:t>
            </a:r>
          </a:p>
          <a:p>
            <a:pPr lvl="1"/>
            <a:endParaRPr lang="en-US" sz="2800" dirty="0"/>
          </a:p>
          <a:p>
            <a:r>
              <a:rPr lang="en-US" sz="3200" dirty="0"/>
              <a:t>Example: Bombay/Mumbai’s average rainfall:</a:t>
            </a:r>
          </a:p>
          <a:p>
            <a:pPr lvl="1"/>
            <a:r>
              <a:rPr lang="en-US" sz="2800" dirty="0"/>
              <a:t>January:     2.5mm</a:t>
            </a:r>
          </a:p>
          <a:p>
            <a:pPr lvl="1"/>
            <a:r>
              <a:rPr lang="en-US" sz="2800" dirty="0"/>
              <a:t>July: 	    682mm</a:t>
            </a:r>
          </a:p>
          <a:p>
            <a:pPr lvl="1">
              <a:buFont typeface="Wingdings 2" pitchFamily="18" charset="2"/>
              <a:buNone/>
            </a:pPr>
            <a:endParaRPr lang="en-US" sz="2000" dirty="0"/>
          </a:p>
        </p:txBody>
      </p:sp>
      <p:pic>
        <p:nvPicPr>
          <p:cNvPr id="8" name="Picture 4"/>
          <p:cNvPicPr>
            <a:picLocks noChangeAspect="1" noChangeArrowheads="1"/>
          </p:cNvPicPr>
          <p:nvPr/>
        </p:nvPicPr>
        <p:blipFill>
          <a:blip r:embed="rId3" cstate="print"/>
          <a:srcRect/>
          <a:stretch>
            <a:fillRect/>
          </a:stretch>
        </p:blipFill>
        <p:spPr bwMode="auto">
          <a:xfrm>
            <a:off x="8634005" y="4409395"/>
            <a:ext cx="3543300" cy="2362200"/>
          </a:xfrm>
          <a:prstGeom prst="rect">
            <a:avLst/>
          </a:prstGeom>
          <a:ln>
            <a:noFill/>
          </a:ln>
          <a:effectLst>
            <a:softEdge rad="112500"/>
          </a:effectLst>
        </p:spPr>
      </p:pic>
      <p:sp>
        <p:nvSpPr>
          <p:cNvPr id="2" name="TextBox 1"/>
          <p:cNvSpPr txBox="1"/>
          <p:nvPr/>
        </p:nvSpPr>
        <p:spPr>
          <a:xfrm>
            <a:off x="398755" y="6488668"/>
            <a:ext cx="5051394" cy="369332"/>
          </a:xfrm>
          <a:prstGeom prst="rect">
            <a:avLst/>
          </a:prstGeom>
          <a:noFill/>
        </p:spPr>
        <p:txBody>
          <a:bodyPr wrap="square" rtlCol="0">
            <a:spAutoFit/>
          </a:bodyPr>
          <a:lstStyle/>
          <a:p>
            <a:r>
              <a:rPr lang="en-US" dirty="0"/>
              <a:t>Special thanks to Kate Zook and Dr. Joshua Duke</a:t>
            </a:r>
          </a:p>
        </p:txBody>
      </p:sp>
    </p:spTree>
    <p:extLst>
      <p:ext uri="{BB962C8B-B14F-4D97-AF65-F5344CB8AC3E}">
        <p14:creationId xmlns:p14="http://schemas.microsoft.com/office/powerpoint/2010/main" val="15879564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0" y="274638"/>
            <a:ext cx="7543800" cy="868362"/>
          </a:xfrm>
        </p:spPr>
        <p:txBody>
          <a:bodyPr>
            <a:normAutofit fontScale="90000"/>
          </a:bodyPr>
          <a:lstStyle/>
          <a:p>
            <a:pPr eaLnBrk="1" hangingPunct="1"/>
            <a:r>
              <a:rPr lang="en-US" dirty="0">
                <a:latin typeface="+mn-lt"/>
              </a:rPr>
              <a:t>Why are milk yields per cow so low?</a:t>
            </a:r>
          </a:p>
        </p:txBody>
      </p:sp>
      <p:sp>
        <p:nvSpPr>
          <p:cNvPr id="60419" name="Content Placeholder 2"/>
          <p:cNvSpPr>
            <a:spLocks noGrp="1"/>
          </p:cNvSpPr>
          <p:nvPr>
            <p:ph sz="quarter" idx="1"/>
          </p:nvPr>
        </p:nvSpPr>
        <p:spPr>
          <a:xfrm>
            <a:off x="941034" y="1295400"/>
            <a:ext cx="7350710" cy="5181600"/>
          </a:xfrm>
        </p:spPr>
        <p:txBody>
          <a:bodyPr>
            <a:normAutofit/>
          </a:bodyPr>
          <a:lstStyle/>
          <a:p>
            <a:pPr eaLnBrk="1" hangingPunct="1"/>
            <a:r>
              <a:rPr lang="en-US" dirty="0">
                <a:latin typeface="+mj-lt"/>
              </a:rPr>
              <a:t>Millions of small-scale dairy producers operate in India</a:t>
            </a:r>
          </a:p>
          <a:p>
            <a:pPr eaLnBrk="1" hangingPunct="1"/>
            <a:endParaRPr lang="en-US" dirty="0">
              <a:latin typeface="+mj-lt"/>
            </a:endParaRPr>
          </a:p>
          <a:p>
            <a:pPr eaLnBrk="1" hangingPunct="1"/>
            <a:r>
              <a:rPr lang="en-US" dirty="0">
                <a:latin typeface="+mj-lt"/>
              </a:rPr>
              <a:t>60% of India’s milk is produced on such farms</a:t>
            </a:r>
          </a:p>
          <a:p>
            <a:pPr eaLnBrk="1" hangingPunct="1"/>
            <a:endParaRPr lang="en-US" dirty="0">
              <a:latin typeface="+mj-lt"/>
            </a:endParaRPr>
          </a:p>
          <a:p>
            <a:pPr eaLnBrk="1" hangingPunct="1"/>
            <a:r>
              <a:rPr lang="en-US" dirty="0">
                <a:latin typeface="+mj-lt"/>
              </a:rPr>
              <a:t>These farmers do not use modern scientific management practices</a:t>
            </a:r>
          </a:p>
          <a:p>
            <a:pPr eaLnBrk="1" hangingPunct="1"/>
            <a:endParaRPr lang="en-US" dirty="0">
              <a:latin typeface="+mj-lt"/>
            </a:endParaRPr>
          </a:p>
          <a:p>
            <a:pPr eaLnBrk="1" hangingPunct="1"/>
            <a:r>
              <a:rPr lang="en-US" dirty="0">
                <a:latin typeface="+mj-lt"/>
              </a:rPr>
              <a:t>Dairying is only a second enterprise for many farmers.</a:t>
            </a:r>
          </a:p>
          <a:p>
            <a:pPr marL="273050" lvl="4" indent="-273050">
              <a:spcBef>
                <a:spcPts val="575"/>
              </a:spcBef>
              <a:buClr>
                <a:schemeClr val="accent1"/>
              </a:buClr>
              <a:buSzPct val="85000"/>
            </a:pPr>
            <a:endParaRPr lang="en-US" dirty="0">
              <a:latin typeface="+mn-lt"/>
            </a:endParaRPr>
          </a:p>
          <a:p>
            <a:pPr eaLnBrk="1" hangingPunct="1">
              <a:buFont typeface="Wingdings 2" pitchFamily="18" charset="2"/>
              <a:buNone/>
            </a:pPr>
            <a:endParaRPr lang="en-US" dirty="0">
              <a:latin typeface="+mn-lt"/>
            </a:endParaRPr>
          </a:p>
        </p:txBody>
      </p:sp>
      <p:pic>
        <p:nvPicPr>
          <p:cNvPr id="60420" name="Picture 4"/>
          <p:cNvPicPr>
            <a:picLocks noChangeAspect="1" noChangeArrowheads="1"/>
          </p:cNvPicPr>
          <p:nvPr/>
        </p:nvPicPr>
        <p:blipFill>
          <a:blip r:embed="rId3" cstate="print"/>
          <a:srcRect/>
          <a:stretch>
            <a:fillRect/>
          </a:stretch>
        </p:blipFill>
        <p:spPr bwMode="auto">
          <a:xfrm>
            <a:off x="8424066" y="3941685"/>
            <a:ext cx="3527396" cy="2645547"/>
          </a:xfrm>
          <a:prstGeom prst="rect">
            <a:avLst/>
          </a:prstGeom>
          <a:noFill/>
          <a:ln w="9525">
            <a:noFill/>
            <a:miter lim="800000"/>
            <a:headEnd/>
            <a:tailEnd/>
          </a:ln>
        </p:spPr>
      </p:pic>
    </p:spTree>
    <p:extLst>
      <p:ext uri="{BB962C8B-B14F-4D97-AF65-F5344CB8AC3E}">
        <p14:creationId xmlns:p14="http://schemas.microsoft.com/office/powerpoint/2010/main" val="4018143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5724" y="160337"/>
            <a:ext cx="10972800" cy="868363"/>
          </a:xfrm>
        </p:spPr>
        <p:txBody>
          <a:bodyPr>
            <a:noAutofit/>
          </a:bodyPr>
          <a:lstStyle/>
          <a:p>
            <a:pPr algn="ctr">
              <a:defRPr/>
            </a:pPr>
            <a:r>
              <a:rPr lang="en-US" dirty="0">
                <a:latin typeface="+mn-lt"/>
              </a:rPr>
              <a:t>Climate Comparison: Delaware and Hyderabad</a:t>
            </a:r>
          </a:p>
        </p:txBody>
      </p:sp>
      <p:sp>
        <p:nvSpPr>
          <p:cNvPr id="19459" name="Content Placeholder 2"/>
          <p:cNvSpPr>
            <a:spLocks noGrp="1"/>
          </p:cNvSpPr>
          <p:nvPr>
            <p:ph sz="quarter" idx="1"/>
          </p:nvPr>
        </p:nvSpPr>
        <p:spPr>
          <a:xfrm>
            <a:off x="6553200" y="2285999"/>
            <a:ext cx="5342878" cy="4079289"/>
          </a:xfrm>
        </p:spPr>
        <p:txBody>
          <a:bodyPr>
            <a:normAutofit/>
          </a:bodyPr>
          <a:lstStyle/>
          <a:p>
            <a:pPr marL="274320" indent="-274320">
              <a:spcBef>
                <a:spcPts val="580"/>
              </a:spcBef>
              <a:buNone/>
              <a:defRPr/>
            </a:pPr>
            <a:r>
              <a:rPr lang="en-US" dirty="0"/>
              <a:t>Difference in Rainfall:</a:t>
            </a:r>
          </a:p>
          <a:p>
            <a:pPr marL="274320" indent="-274320">
              <a:spcBef>
                <a:spcPts val="580"/>
              </a:spcBef>
              <a:buFont typeface="Wingdings 2"/>
              <a:buChar char=""/>
              <a:defRPr/>
            </a:pPr>
            <a:r>
              <a:rPr lang="en-US" sz="2400" dirty="0"/>
              <a:t>In Delaware, there is little variation in monthly rainfall</a:t>
            </a:r>
          </a:p>
          <a:p>
            <a:pPr marL="274320" indent="-274320">
              <a:spcBef>
                <a:spcPts val="580"/>
              </a:spcBef>
              <a:buFont typeface="Wingdings 2"/>
              <a:buChar char=""/>
              <a:defRPr/>
            </a:pPr>
            <a:endParaRPr lang="en-US" sz="2400" dirty="0"/>
          </a:p>
          <a:p>
            <a:pPr marL="274320" indent="-274320">
              <a:spcBef>
                <a:spcPts val="580"/>
              </a:spcBef>
              <a:buFont typeface="Wingdings 2"/>
              <a:buChar char=""/>
              <a:defRPr/>
            </a:pPr>
            <a:r>
              <a:rPr lang="en-US" sz="2400" dirty="0"/>
              <a:t>In Hyderabad, India, there is a huge difference in rainfall between months!</a:t>
            </a:r>
          </a:p>
        </p:txBody>
      </p:sp>
      <p:pic>
        <p:nvPicPr>
          <p:cNvPr id="28676" name="Picture 1"/>
          <p:cNvPicPr>
            <a:picLocks noChangeAspect="1" noChangeArrowheads="1"/>
          </p:cNvPicPr>
          <p:nvPr/>
        </p:nvPicPr>
        <p:blipFill>
          <a:blip r:embed="rId3" cstate="print"/>
          <a:srcRect l="48878" t="24359" r="1762" b="22437"/>
          <a:stretch>
            <a:fillRect/>
          </a:stretch>
        </p:blipFill>
        <p:spPr bwMode="auto">
          <a:xfrm>
            <a:off x="852258" y="1233275"/>
            <a:ext cx="5163568" cy="4174337"/>
          </a:xfrm>
          <a:prstGeom prst="rect">
            <a:avLst/>
          </a:prstGeom>
          <a:noFill/>
          <a:ln w="9525">
            <a:noFill/>
            <a:miter lim="800000"/>
            <a:headEnd/>
            <a:tailEnd/>
          </a:ln>
        </p:spPr>
      </p:pic>
      <p:sp>
        <p:nvSpPr>
          <p:cNvPr id="28677" name="TextBox 4"/>
          <p:cNvSpPr txBox="1">
            <a:spLocks noChangeArrowheads="1"/>
          </p:cNvSpPr>
          <p:nvPr/>
        </p:nvSpPr>
        <p:spPr bwMode="auto">
          <a:xfrm>
            <a:off x="1828800" y="5486400"/>
            <a:ext cx="5181600" cy="800100"/>
          </a:xfrm>
          <a:prstGeom prst="rect">
            <a:avLst/>
          </a:prstGeom>
          <a:noFill/>
          <a:ln w="9525">
            <a:noFill/>
            <a:miter lim="800000"/>
            <a:headEnd/>
            <a:tailEnd/>
          </a:ln>
        </p:spPr>
        <p:txBody>
          <a:bodyPr>
            <a:spAutoFit/>
          </a:bodyPr>
          <a:lstStyle/>
          <a:p>
            <a:r>
              <a:rPr lang="en-US" sz="700" dirty="0">
                <a:latin typeface="Perpetua" pitchFamily="18" charset="0"/>
              </a:rPr>
              <a:t>Hyderabad CHART DATA TAKEN FROM (Jain 2007)</a:t>
            </a:r>
          </a:p>
          <a:p>
            <a:r>
              <a:rPr lang="en-US" sz="700" dirty="0">
                <a:latin typeface="Perpetua" pitchFamily="18" charset="0"/>
              </a:rPr>
              <a:t>Newark CHART DATA TAKEN FROM :</a:t>
            </a:r>
            <a:br>
              <a:rPr lang="en-US" sz="700" dirty="0">
                <a:latin typeface="Perpetua" pitchFamily="18" charset="0"/>
              </a:rPr>
            </a:br>
            <a:r>
              <a:rPr lang="en-US" sz="700" dirty="0">
                <a:latin typeface="Perpetua" pitchFamily="18" charset="0"/>
                <a:hlinkClick r:id="rId4"/>
              </a:rPr>
              <a:t>http://countrystudies.us/united-</a:t>
            </a:r>
            <a:br>
              <a:rPr lang="en-US" sz="700" dirty="0">
                <a:latin typeface="Perpetua" pitchFamily="18" charset="0"/>
                <a:hlinkClick r:id="rId4"/>
              </a:rPr>
            </a:br>
            <a:r>
              <a:rPr lang="en-US" sz="700" dirty="0">
                <a:latin typeface="Perpetua" pitchFamily="18" charset="0"/>
                <a:hlinkClick r:id="rId4"/>
              </a:rPr>
              <a:t>states/weather/</a:t>
            </a:r>
            <a:r>
              <a:rPr lang="en-US" sz="700" dirty="0" err="1">
                <a:latin typeface="Perpetua" pitchFamily="18" charset="0"/>
                <a:hlinkClick r:id="rId4"/>
              </a:rPr>
              <a:t>delaware</a:t>
            </a:r>
            <a:r>
              <a:rPr lang="en-US" sz="700" dirty="0">
                <a:latin typeface="Perpetua" pitchFamily="18" charset="0"/>
                <a:hlinkClick r:id="rId4"/>
              </a:rPr>
              <a:t>/newark.htm</a:t>
            </a:r>
            <a:endParaRPr lang="en-US" sz="700" dirty="0">
              <a:latin typeface="Perpetua" pitchFamily="18" charset="0"/>
            </a:endParaRPr>
          </a:p>
          <a:p>
            <a:endParaRPr lang="en-US" dirty="0">
              <a:latin typeface="Perpetua" pitchFamily="18" charset="0"/>
            </a:endParaRPr>
          </a:p>
        </p:txBody>
      </p:sp>
    </p:spTree>
    <p:extLst>
      <p:ext uri="{BB962C8B-B14F-4D97-AF65-F5344CB8AC3E}">
        <p14:creationId xmlns:p14="http://schemas.microsoft.com/office/powerpoint/2010/main" val="3585908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2133600" y="274638"/>
            <a:ext cx="8077200" cy="715962"/>
          </a:xfrm>
        </p:spPr>
        <p:txBody>
          <a:bodyPr>
            <a:normAutofit/>
          </a:bodyPr>
          <a:lstStyle/>
          <a:p>
            <a:pPr algn="ctr">
              <a:defRPr/>
            </a:pPr>
            <a:r>
              <a:rPr lang="en-US" sz="3600" dirty="0">
                <a:latin typeface="+mn-lt"/>
              </a:rPr>
              <a:t>INDIA’S ECONOMY: AGRICULTURE</a:t>
            </a:r>
          </a:p>
        </p:txBody>
      </p:sp>
      <p:sp>
        <p:nvSpPr>
          <p:cNvPr id="47107" name="Content Placeholder 2"/>
          <p:cNvSpPr>
            <a:spLocks noGrp="1"/>
          </p:cNvSpPr>
          <p:nvPr>
            <p:ph sz="quarter" idx="1"/>
          </p:nvPr>
        </p:nvSpPr>
        <p:spPr>
          <a:xfrm>
            <a:off x="612559" y="1154096"/>
            <a:ext cx="9598241" cy="3036903"/>
          </a:xfrm>
        </p:spPr>
        <p:txBody>
          <a:bodyPr>
            <a:normAutofit fontScale="92500" lnSpcReduction="20000"/>
          </a:bodyPr>
          <a:lstStyle/>
          <a:p>
            <a:pPr marL="274320" indent="-274320">
              <a:spcBef>
                <a:spcPts val="580"/>
              </a:spcBef>
              <a:buFont typeface="Wingdings 2"/>
              <a:buChar char=""/>
              <a:defRPr/>
            </a:pPr>
            <a:r>
              <a:rPr lang="en-US" dirty="0"/>
              <a:t>Crisis arose when agricultural processes faced diminishing returns</a:t>
            </a:r>
            <a:r>
              <a:rPr lang="en-US" dirty="0">
                <a:sym typeface="Wingdings" pitchFamily="2" charset="2"/>
              </a:rPr>
              <a:t>. This combined with rapid industrialization taking the focus off of agriculture resulted in the food crisis of the 1960’s</a:t>
            </a:r>
          </a:p>
          <a:p>
            <a:pPr marL="274320" indent="-274320">
              <a:spcBef>
                <a:spcPts val="580"/>
              </a:spcBef>
              <a:buFont typeface="Wingdings 2"/>
              <a:buChar char=""/>
              <a:defRPr/>
            </a:pPr>
            <a:endParaRPr lang="en-US" dirty="0">
              <a:sym typeface="Wingdings" pitchFamily="2" charset="2"/>
            </a:endParaRPr>
          </a:p>
          <a:p>
            <a:pPr marL="274320" indent="-274320">
              <a:spcBef>
                <a:spcPts val="580"/>
              </a:spcBef>
              <a:buFont typeface="Wingdings 2"/>
              <a:buChar char=""/>
              <a:defRPr/>
            </a:pPr>
            <a:r>
              <a:rPr lang="en-US" dirty="0">
                <a:sym typeface="Wingdings" pitchFamily="2" charset="2"/>
              </a:rPr>
              <a:t>India adopted new technology marked by high-yielding seeds and large inputs of fertilizers and water.  Led to the “Green Revolution” of the 1970’s.</a:t>
            </a:r>
          </a:p>
          <a:p>
            <a:pPr marL="548640" lvl="1">
              <a:spcBef>
                <a:spcPts val="370"/>
              </a:spcBef>
              <a:buFont typeface="Wingdings 2"/>
              <a:buChar char=""/>
              <a:defRPr/>
            </a:pPr>
            <a:r>
              <a:rPr lang="en-US" dirty="0">
                <a:sym typeface="Wingdings" pitchFamily="2" charset="2"/>
              </a:rPr>
              <a:t>T</a:t>
            </a:r>
            <a:r>
              <a:rPr lang="en-US" dirty="0"/>
              <a:t>hree-to-fivefold increases were possible.</a:t>
            </a:r>
          </a:p>
          <a:p>
            <a:pPr marL="548640" lvl="1">
              <a:spcBef>
                <a:spcPts val="370"/>
              </a:spcBef>
              <a:buFont typeface="Wingdings 2"/>
              <a:buChar char=""/>
              <a:defRPr/>
            </a:pPr>
            <a:r>
              <a:rPr lang="en-US" dirty="0"/>
              <a:t>The benefits appear to be diminishing.</a:t>
            </a:r>
          </a:p>
          <a:p>
            <a:pPr marL="274320" indent="-274320">
              <a:spcBef>
                <a:spcPts val="580"/>
              </a:spcBef>
              <a:buFont typeface="Wingdings 2"/>
              <a:buChar char=""/>
              <a:defRPr/>
            </a:pPr>
            <a:endParaRPr lang="en-US" dirty="0"/>
          </a:p>
        </p:txBody>
      </p:sp>
      <p:pic>
        <p:nvPicPr>
          <p:cNvPr id="21508" name="Picture 2"/>
          <p:cNvPicPr>
            <a:picLocks noChangeAspect="1" noChangeArrowheads="1"/>
          </p:cNvPicPr>
          <p:nvPr/>
        </p:nvPicPr>
        <p:blipFill>
          <a:blip r:embed="rId3" cstate="print"/>
          <a:srcRect/>
          <a:stretch>
            <a:fillRect/>
          </a:stretch>
        </p:blipFill>
        <p:spPr bwMode="auto">
          <a:xfrm>
            <a:off x="4114800" y="4572000"/>
            <a:ext cx="2804160" cy="2103120"/>
          </a:xfrm>
          <a:prstGeom prst="rect">
            <a:avLst/>
          </a:prstGeom>
          <a:noFill/>
          <a:ln w="9525">
            <a:noFill/>
            <a:miter lim="800000"/>
            <a:headEnd/>
            <a:tailEnd/>
          </a:ln>
        </p:spPr>
      </p:pic>
      <p:pic>
        <p:nvPicPr>
          <p:cNvPr id="6" name="Picture 5"/>
          <p:cNvPicPr>
            <a:picLocks noChangeAspect="1" noChangeArrowheads="1"/>
          </p:cNvPicPr>
          <p:nvPr/>
        </p:nvPicPr>
        <p:blipFill>
          <a:blip r:embed="rId4" cstate="print"/>
          <a:srcRect/>
          <a:stretch>
            <a:fillRect/>
          </a:stretch>
        </p:blipFill>
        <p:spPr bwMode="auto">
          <a:xfrm>
            <a:off x="1828800" y="4169229"/>
            <a:ext cx="1935208" cy="2580277"/>
          </a:xfrm>
          <a:prstGeom prst="rect">
            <a:avLst/>
          </a:prstGeom>
          <a:ln>
            <a:noFill/>
          </a:ln>
          <a:effectLst>
            <a:outerShdw blurRad="292100" dist="139700" dir="2700000" algn="tl" rotWithShape="0">
              <a:srgbClr val="333333">
                <a:alpha val="65000"/>
              </a:srgbClr>
            </a:outerShdw>
          </a:effectLst>
        </p:spPr>
      </p:pic>
      <p:pic>
        <p:nvPicPr>
          <p:cNvPr id="7" name="Picture 9" descr="http://www.economist.com/images/20090912/CFB960.gif"/>
          <p:cNvPicPr>
            <a:picLocks noChangeAspect="1" noChangeArrowheads="1"/>
          </p:cNvPicPr>
          <p:nvPr/>
        </p:nvPicPr>
        <p:blipFill>
          <a:blip r:embed="rId5" cstate="print"/>
          <a:srcRect/>
          <a:stretch>
            <a:fillRect/>
          </a:stretch>
        </p:blipFill>
        <p:spPr bwMode="auto">
          <a:xfrm>
            <a:off x="7315200" y="3302441"/>
            <a:ext cx="3200400" cy="3525078"/>
          </a:xfrm>
          <a:prstGeom prst="rect">
            <a:avLst/>
          </a:prstGeom>
          <a:noFill/>
          <a:ln w="9525">
            <a:noFill/>
            <a:miter lim="800000"/>
            <a:headEnd/>
            <a:tailEnd/>
          </a:ln>
        </p:spPr>
      </p:pic>
    </p:spTree>
    <p:extLst>
      <p:ext uri="{BB962C8B-B14F-4D97-AF65-F5344CB8AC3E}">
        <p14:creationId xmlns:p14="http://schemas.microsoft.com/office/powerpoint/2010/main" val="1416747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1752600" y="274638"/>
            <a:ext cx="8458200" cy="715962"/>
          </a:xfrm>
        </p:spPr>
        <p:txBody>
          <a:bodyPr>
            <a:normAutofit fontScale="90000"/>
          </a:bodyPr>
          <a:lstStyle/>
          <a:p>
            <a:pPr algn="ctr">
              <a:defRPr/>
            </a:pPr>
            <a:r>
              <a:rPr lang="en-US" sz="3600" dirty="0">
                <a:latin typeface="+mn-lt"/>
              </a:rPr>
              <a:t>Pest Infestations and Freezing Temperatures</a:t>
            </a:r>
          </a:p>
        </p:txBody>
      </p:sp>
      <p:sp>
        <p:nvSpPr>
          <p:cNvPr id="30723" name="Content Placeholder 2"/>
          <p:cNvSpPr>
            <a:spLocks noGrp="1"/>
          </p:cNvSpPr>
          <p:nvPr>
            <p:ph sz="quarter" idx="1"/>
          </p:nvPr>
        </p:nvSpPr>
        <p:spPr>
          <a:xfrm>
            <a:off x="435006" y="1066800"/>
            <a:ext cx="5279994" cy="3048000"/>
          </a:xfrm>
        </p:spPr>
        <p:txBody>
          <a:bodyPr>
            <a:normAutofit fontScale="92500"/>
          </a:bodyPr>
          <a:lstStyle/>
          <a:p>
            <a:r>
              <a:rPr lang="en-US" dirty="0"/>
              <a:t>If temperature does not drop below freezing, pests are persistent for longer periods of time</a:t>
            </a:r>
          </a:p>
          <a:p>
            <a:endParaRPr lang="en-US" dirty="0"/>
          </a:p>
          <a:p>
            <a:r>
              <a:rPr lang="en-US" dirty="0" err="1"/>
              <a:t>Tuberworm</a:t>
            </a:r>
            <a:r>
              <a:rPr lang="en-US" dirty="0"/>
              <a:t> example, as temperature increases, so does pest survival rate</a:t>
            </a:r>
          </a:p>
          <a:p>
            <a:pPr lvl="2"/>
            <a:endParaRPr lang="en-US" b="1" dirty="0"/>
          </a:p>
          <a:p>
            <a:pPr lvl="1"/>
            <a:endParaRPr lang="en-US" dirty="0"/>
          </a:p>
          <a:p>
            <a:endParaRPr lang="en-US" dirty="0"/>
          </a:p>
        </p:txBody>
      </p:sp>
      <p:pic>
        <p:nvPicPr>
          <p:cNvPr id="13314" name="Picture 2"/>
          <p:cNvPicPr>
            <a:picLocks noChangeAspect="1" noChangeArrowheads="1"/>
          </p:cNvPicPr>
          <p:nvPr/>
        </p:nvPicPr>
        <p:blipFill>
          <a:blip r:embed="rId3" cstate="print"/>
          <a:srcRect/>
          <a:stretch>
            <a:fillRect/>
          </a:stretch>
        </p:blipFill>
        <p:spPr bwMode="auto">
          <a:xfrm>
            <a:off x="1981200" y="4197350"/>
            <a:ext cx="3200400" cy="24003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0725" name="Picture 2"/>
          <p:cNvPicPr>
            <a:picLocks noChangeAspect="1" noChangeArrowheads="1"/>
          </p:cNvPicPr>
          <p:nvPr/>
        </p:nvPicPr>
        <p:blipFill>
          <a:blip r:embed="rId4" cstate="print"/>
          <a:srcRect/>
          <a:stretch>
            <a:fillRect/>
          </a:stretch>
        </p:blipFill>
        <p:spPr bwMode="auto">
          <a:xfrm>
            <a:off x="5830527" y="1447800"/>
            <a:ext cx="4720323" cy="4800600"/>
          </a:xfrm>
          <a:prstGeom prst="rect">
            <a:avLst/>
          </a:prstGeom>
          <a:noFill/>
          <a:ln w="9525">
            <a:noFill/>
            <a:miter lim="800000"/>
            <a:headEnd/>
            <a:tailEnd/>
          </a:ln>
        </p:spPr>
      </p:pic>
    </p:spTree>
    <p:extLst>
      <p:ext uri="{BB962C8B-B14F-4D97-AF65-F5344CB8AC3E}">
        <p14:creationId xmlns:p14="http://schemas.microsoft.com/office/powerpoint/2010/main" val="732065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2438400" y="274638"/>
            <a:ext cx="7772400" cy="868362"/>
          </a:xfrm>
        </p:spPr>
        <p:txBody>
          <a:bodyPr/>
          <a:lstStyle/>
          <a:p>
            <a:pPr algn="ctr" eaLnBrk="1" hangingPunct="1"/>
            <a:r>
              <a:rPr lang="en-US" dirty="0">
                <a:solidFill>
                  <a:schemeClr val="tx1"/>
                </a:solidFill>
                <a:latin typeface="+mn-lt"/>
              </a:rPr>
              <a:t>Pesticide Application</a:t>
            </a:r>
          </a:p>
        </p:txBody>
      </p:sp>
      <p:pic>
        <p:nvPicPr>
          <p:cNvPr id="27651" name="Picture 2"/>
          <p:cNvPicPr>
            <a:picLocks noChangeAspect="1" noChangeArrowheads="1"/>
          </p:cNvPicPr>
          <p:nvPr/>
        </p:nvPicPr>
        <p:blipFill>
          <a:blip r:embed="rId3" cstate="print"/>
          <a:srcRect/>
          <a:stretch>
            <a:fillRect/>
          </a:stretch>
        </p:blipFill>
        <p:spPr bwMode="auto">
          <a:xfrm>
            <a:off x="1752601" y="1219200"/>
            <a:ext cx="4068763" cy="2895600"/>
          </a:xfrm>
          <a:prstGeom prst="rect">
            <a:avLst/>
          </a:prstGeom>
          <a:noFill/>
          <a:ln w="9525">
            <a:noFill/>
            <a:miter lim="800000"/>
            <a:headEnd/>
            <a:tailEnd/>
          </a:ln>
        </p:spPr>
      </p:pic>
      <p:sp>
        <p:nvSpPr>
          <p:cNvPr id="27652" name="TextBox 4"/>
          <p:cNvSpPr txBox="1">
            <a:spLocks noChangeArrowheads="1"/>
          </p:cNvSpPr>
          <p:nvPr/>
        </p:nvSpPr>
        <p:spPr bwMode="auto">
          <a:xfrm>
            <a:off x="1676400" y="6550026"/>
            <a:ext cx="4572000" cy="307975"/>
          </a:xfrm>
          <a:prstGeom prst="rect">
            <a:avLst/>
          </a:prstGeom>
          <a:noFill/>
          <a:ln w="9525">
            <a:noFill/>
            <a:miter lim="800000"/>
            <a:headEnd/>
            <a:tailEnd/>
          </a:ln>
        </p:spPr>
        <p:txBody>
          <a:bodyPr>
            <a:spAutoFit/>
          </a:bodyPr>
          <a:lstStyle/>
          <a:p>
            <a:r>
              <a:rPr lang="en-US" sz="700">
                <a:latin typeface="Perpetua" pitchFamily="18" charset="0"/>
              </a:rPr>
              <a:t>Photo source: “Pesticide application,” U.S. Environmental Protection Agency Image Gallery, </a:t>
            </a:r>
            <a:r>
              <a:rPr lang="en-US" sz="700" u="sng">
                <a:latin typeface="Perpetua" pitchFamily="18" charset="0"/>
                <a:hlinkClick r:id="rId4"/>
              </a:rPr>
              <a:t>http://www.epa.gov/region2/mediacenter/imagegallery/</a:t>
            </a:r>
            <a:r>
              <a:rPr lang="en-US" sz="700">
                <a:latin typeface="Perpetua" pitchFamily="18" charset="0"/>
              </a:rPr>
              <a:t>, Aug. 11, 2009.</a:t>
            </a:r>
          </a:p>
        </p:txBody>
      </p:sp>
      <p:pic>
        <p:nvPicPr>
          <p:cNvPr id="27653" name="Picture 3"/>
          <p:cNvPicPr>
            <a:picLocks noChangeAspect="1" noChangeArrowheads="1"/>
          </p:cNvPicPr>
          <p:nvPr/>
        </p:nvPicPr>
        <p:blipFill>
          <a:blip r:embed="rId5" cstate="print"/>
          <a:srcRect/>
          <a:stretch>
            <a:fillRect/>
          </a:stretch>
        </p:blipFill>
        <p:spPr bwMode="auto">
          <a:xfrm>
            <a:off x="6172200" y="2057401"/>
            <a:ext cx="4267200" cy="2181225"/>
          </a:xfrm>
          <a:prstGeom prst="rect">
            <a:avLst/>
          </a:prstGeom>
          <a:noFill/>
          <a:ln w="9525">
            <a:noFill/>
            <a:miter lim="800000"/>
            <a:headEnd/>
            <a:tailEnd/>
          </a:ln>
        </p:spPr>
      </p:pic>
      <p:sp>
        <p:nvSpPr>
          <p:cNvPr id="27654" name="TextBox 6"/>
          <p:cNvSpPr txBox="1">
            <a:spLocks noChangeArrowheads="1"/>
          </p:cNvSpPr>
          <p:nvPr/>
        </p:nvSpPr>
        <p:spPr bwMode="auto">
          <a:xfrm>
            <a:off x="6019800" y="6657976"/>
            <a:ext cx="4648200" cy="200025"/>
          </a:xfrm>
          <a:prstGeom prst="rect">
            <a:avLst/>
          </a:prstGeom>
          <a:noFill/>
          <a:ln w="9525">
            <a:noFill/>
            <a:miter lim="800000"/>
            <a:headEnd/>
            <a:tailEnd/>
          </a:ln>
        </p:spPr>
        <p:txBody>
          <a:bodyPr>
            <a:spAutoFit/>
          </a:bodyPr>
          <a:lstStyle/>
          <a:p>
            <a:r>
              <a:rPr lang="en-US" sz="700">
                <a:latin typeface="Perpetua" pitchFamily="18" charset="0"/>
              </a:rPr>
              <a:t>Photo source: Barker Equipment Locator Service, “John Deere 4930 Sprayer,” </a:t>
            </a:r>
            <a:r>
              <a:rPr lang="en-US" sz="700" u="sng">
                <a:latin typeface="Perpetua" pitchFamily="18" charset="0"/>
                <a:hlinkClick r:id="rId6"/>
              </a:rPr>
              <a:t>http://www.ebarkers.com/jd-4930sprayer.htm</a:t>
            </a:r>
            <a:endParaRPr lang="en-US" sz="700">
              <a:latin typeface="Perpetua" pitchFamily="18" charset="0"/>
            </a:endParaRPr>
          </a:p>
        </p:txBody>
      </p:sp>
      <p:sp>
        <p:nvSpPr>
          <p:cNvPr id="27655" name="TextBox 7"/>
          <p:cNvSpPr txBox="1">
            <a:spLocks noChangeArrowheads="1"/>
          </p:cNvSpPr>
          <p:nvPr/>
        </p:nvSpPr>
        <p:spPr bwMode="auto">
          <a:xfrm>
            <a:off x="6781800" y="1266010"/>
            <a:ext cx="2895600" cy="584775"/>
          </a:xfrm>
          <a:prstGeom prst="rect">
            <a:avLst/>
          </a:prstGeom>
          <a:noFill/>
          <a:ln w="9525">
            <a:noFill/>
            <a:miter lim="800000"/>
            <a:headEnd/>
            <a:tailEnd/>
          </a:ln>
        </p:spPr>
        <p:txBody>
          <a:bodyPr wrap="square">
            <a:spAutoFit/>
          </a:bodyPr>
          <a:lstStyle/>
          <a:p>
            <a:r>
              <a:rPr lang="en-US" sz="3200" dirty="0">
                <a:latin typeface="Perpetua" pitchFamily="18" charset="0"/>
              </a:rPr>
              <a:t>United States</a:t>
            </a:r>
          </a:p>
        </p:txBody>
      </p:sp>
      <p:pic>
        <p:nvPicPr>
          <p:cNvPr id="27656" name="Picture 7"/>
          <p:cNvPicPr>
            <a:picLocks noChangeAspect="1" noChangeArrowheads="1"/>
          </p:cNvPicPr>
          <p:nvPr/>
        </p:nvPicPr>
        <p:blipFill>
          <a:blip r:embed="rId7" cstate="print"/>
          <a:srcRect/>
          <a:stretch>
            <a:fillRect/>
          </a:stretch>
        </p:blipFill>
        <p:spPr bwMode="auto">
          <a:xfrm>
            <a:off x="3657600" y="4038600"/>
            <a:ext cx="4038600" cy="2190750"/>
          </a:xfrm>
          <a:prstGeom prst="rect">
            <a:avLst/>
          </a:prstGeom>
          <a:noFill/>
          <a:ln w="9525">
            <a:noFill/>
            <a:miter lim="800000"/>
            <a:headEnd/>
            <a:tailEnd/>
          </a:ln>
        </p:spPr>
      </p:pic>
      <p:sp>
        <p:nvSpPr>
          <p:cNvPr id="27657" name="TextBox 8"/>
          <p:cNvSpPr txBox="1">
            <a:spLocks noChangeArrowheads="1"/>
          </p:cNvSpPr>
          <p:nvPr/>
        </p:nvSpPr>
        <p:spPr bwMode="auto">
          <a:xfrm>
            <a:off x="4800600" y="6550026"/>
            <a:ext cx="4800600" cy="307975"/>
          </a:xfrm>
          <a:prstGeom prst="rect">
            <a:avLst/>
          </a:prstGeom>
          <a:noFill/>
          <a:ln w="9525">
            <a:noFill/>
            <a:miter lim="800000"/>
            <a:headEnd/>
            <a:tailEnd/>
          </a:ln>
        </p:spPr>
        <p:txBody>
          <a:bodyPr>
            <a:spAutoFit/>
          </a:bodyPr>
          <a:lstStyle/>
          <a:p>
            <a:r>
              <a:rPr lang="en-US" sz="700">
                <a:latin typeface="Perpetua" pitchFamily="18" charset="0"/>
              </a:rPr>
              <a:t>“Washington Begins Mandated Spray Study.” University of Florida IFAS Extension, Pesticide Information Office, 2006 &lt; </a:t>
            </a:r>
            <a:r>
              <a:rPr lang="en-US" sz="700" u="sng">
                <a:latin typeface="Perpetua" pitchFamily="18" charset="0"/>
                <a:hlinkClick r:id="rId8"/>
              </a:rPr>
              <a:t>http://pested.ifas.ufl.edu/newsletters/november2007/washington.htm</a:t>
            </a:r>
            <a:r>
              <a:rPr lang="en-US" sz="700">
                <a:latin typeface="Perpetua" pitchFamily="18" charset="0"/>
              </a:rPr>
              <a:t>&gt; Aug. 13, 2009.</a:t>
            </a:r>
          </a:p>
        </p:txBody>
      </p:sp>
    </p:spTree>
    <p:extLst>
      <p:ext uri="{BB962C8B-B14F-4D97-AF65-F5344CB8AC3E}">
        <p14:creationId xmlns:p14="http://schemas.microsoft.com/office/powerpoint/2010/main" val="3033881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274638"/>
            <a:ext cx="7772400" cy="868362"/>
          </a:xfrm>
        </p:spPr>
        <p:txBody>
          <a:bodyPr>
            <a:normAutofit/>
          </a:bodyPr>
          <a:lstStyle/>
          <a:p>
            <a:pPr algn="ctr">
              <a:defRPr/>
            </a:pPr>
            <a:r>
              <a:rPr lang="en-US" dirty="0">
                <a:latin typeface="+mn-lt"/>
              </a:rPr>
              <a:t>Pesticide Application</a:t>
            </a:r>
          </a:p>
        </p:txBody>
      </p:sp>
      <p:pic>
        <p:nvPicPr>
          <p:cNvPr id="28675" name="Picture 2"/>
          <p:cNvPicPr>
            <a:picLocks noChangeAspect="1" noChangeArrowheads="1"/>
          </p:cNvPicPr>
          <p:nvPr/>
        </p:nvPicPr>
        <p:blipFill>
          <a:blip r:embed="rId3" cstate="print"/>
          <a:srcRect/>
          <a:stretch>
            <a:fillRect/>
          </a:stretch>
        </p:blipFill>
        <p:spPr bwMode="auto">
          <a:xfrm>
            <a:off x="2133600" y="1905000"/>
            <a:ext cx="3581400" cy="3898900"/>
          </a:xfrm>
          <a:prstGeom prst="rect">
            <a:avLst/>
          </a:prstGeom>
          <a:noFill/>
          <a:ln w="9525">
            <a:noFill/>
            <a:miter lim="800000"/>
            <a:headEnd/>
            <a:tailEnd/>
          </a:ln>
        </p:spPr>
      </p:pic>
      <p:sp>
        <p:nvSpPr>
          <p:cNvPr id="28676" name="TextBox 4"/>
          <p:cNvSpPr txBox="1">
            <a:spLocks noChangeArrowheads="1"/>
          </p:cNvSpPr>
          <p:nvPr/>
        </p:nvSpPr>
        <p:spPr bwMode="auto">
          <a:xfrm>
            <a:off x="1752600" y="6553201"/>
            <a:ext cx="4572000" cy="307975"/>
          </a:xfrm>
          <a:prstGeom prst="rect">
            <a:avLst/>
          </a:prstGeom>
          <a:noFill/>
          <a:ln w="9525">
            <a:noFill/>
            <a:miter lim="800000"/>
            <a:headEnd/>
            <a:tailEnd/>
          </a:ln>
        </p:spPr>
        <p:txBody>
          <a:bodyPr>
            <a:spAutoFit/>
          </a:bodyPr>
          <a:lstStyle/>
          <a:p>
            <a:r>
              <a:rPr lang="en-US" sz="700">
                <a:latin typeface="Perpetua" pitchFamily="18" charset="0"/>
              </a:rPr>
              <a:t>Photo source: Lalitha, R., “spraying pesticides,” flickr.com, Yahoo! Inc., </a:t>
            </a:r>
            <a:r>
              <a:rPr lang="en-US" sz="700" u="sng">
                <a:latin typeface="Perpetua" pitchFamily="18" charset="0"/>
                <a:hlinkClick r:id="rId4"/>
              </a:rPr>
              <a:t>http://www.flickr.com/photos/kalledaphotoproject/56750364/</a:t>
            </a:r>
            <a:r>
              <a:rPr lang="en-US" sz="700">
                <a:latin typeface="Perpetua" pitchFamily="18" charset="0"/>
              </a:rPr>
              <a:t>, Aug. 11, 2009</a:t>
            </a:r>
          </a:p>
        </p:txBody>
      </p:sp>
      <p:pic>
        <p:nvPicPr>
          <p:cNvPr id="28677" name="Picture 3"/>
          <p:cNvPicPr>
            <a:picLocks noChangeAspect="1" noChangeArrowheads="1"/>
          </p:cNvPicPr>
          <p:nvPr/>
        </p:nvPicPr>
        <p:blipFill>
          <a:blip r:embed="rId5" cstate="print"/>
          <a:srcRect/>
          <a:stretch>
            <a:fillRect/>
          </a:stretch>
        </p:blipFill>
        <p:spPr bwMode="auto">
          <a:xfrm>
            <a:off x="6096000" y="2514600"/>
            <a:ext cx="4146550" cy="2571750"/>
          </a:xfrm>
          <a:prstGeom prst="rect">
            <a:avLst/>
          </a:prstGeom>
          <a:noFill/>
          <a:ln w="9525">
            <a:noFill/>
            <a:miter lim="800000"/>
            <a:headEnd/>
            <a:tailEnd/>
          </a:ln>
        </p:spPr>
      </p:pic>
      <p:sp>
        <p:nvSpPr>
          <p:cNvPr id="28678" name="TextBox 6"/>
          <p:cNvSpPr txBox="1">
            <a:spLocks noChangeArrowheads="1"/>
          </p:cNvSpPr>
          <p:nvPr/>
        </p:nvSpPr>
        <p:spPr bwMode="auto">
          <a:xfrm>
            <a:off x="5791200" y="6550026"/>
            <a:ext cx="4343400" cy="307975"/>
          </a:xfrm>
          <a:prstGeom prst="rect">
            <a:avLst/>
          </a:prstGeom>
          <a:noFill/>
          <a:ln w="9525">
            <a:noFill/>
            <a:miter lim="800000"/>
            <a:headEnd/>
            <a:tailEnd/>
          </a:ln>
        </p:spPr>
        <p:txBody>
          <a:bodyPr>
            <a:spAutoFit/>
          </a:bodyPr>
          <a:lstStyle/>
          <a:p>
            <a:r>
              <a:rPr lang="en-US" sz="700">
                <a:latin typeface="Perpetua" pitchFamily="18" charset="0"/>
              </a:rPr>
              <a:t>Photo source: Sivanandan, T.V., “Agriculture Department in Gulbarga indifferent to pest attack,” The Hindu Online Edition, </a:t>
            </a:r>
            <a:r>
              <a:rPr lang="en-US" sz="700" u="sng">
                <a:latin typeface="Perpetua" pitchFamily="18" charset="0"/>
                <a:hlinkClick r:id="rId6"/>
              </a:rPr>
              <a:t>http://www.thehindu.com/2008/10/27/stories/2008102753330300.htm</a:t>
            </a:r>
            <a:r>
              <a:rPr lang="en-US" sz="700">
                <a:latin typeface="Perpetua" pitchFamily="18" charset="0"/>
              </a:rPr>
              <a:t>, Aug. 11, 2009.</a:t>
            </a:r>
          </a:p>
        </p:txBody>
      </p:sp>
      <p:sp>
        <p:nvSpPr>
          <p:cNvPr id="28679" name="TextBox 7"/>
          <p:cNvSpPr txBox="1">
            <a:spLocks noChangeArrowheads="1"/>
          </p:cNvSpPr>
          <p:nvPr/>
        </p:nvSpPr>
        <p:spPr bwMode="auto">
          <a:xfrm>
            <a:off x="5638800" y="1219201"/>
            <a:ext cx="990600" cy="584775"/>
          </a:xfrm>
          <a:prstGeom prst="rect">
            <a:avLst/>
          </a:prstGeom>
          <a:noFill/>
          <a:ln w="9525">
            <a:noFill/>
            <a:miter lim="800000"/>
            <a:headEnd/>
            <a:tailEnd/>
          </a:ln>
        </p:spPr>
        <p:txBody>
          <a:bodyPr>
            <a:spAutoFit/>
          </a:bodyPr>
          <a:lstStyle/>
          <a:p>
            <a:pPr algn="ctr"/>
            <a:r>
              <a:rPr lang="en-US" sz="3200" dirty="0">
                <a:latin typeface="Perpetua" pitchFamily="18" charset="0"/>
              </a:rPr>
              <a:t>India</a:t>
            </a:r>
            <a:endParaRPr lang="en-US" dirty="0">
              <a:latin typeface="Perpetua" pitchFamily="18" charset="0"/>
            </a:endParaRPr>
          </a:p>
        </p:txBody>
      </p:sp>
    </p:spTree>
    <p:extLst>
      <p:ext uri="{BB962C8B-B14F-4D97-AF65-F5344CB8AC3E}">
        <p14:creationId xmlns:p14="http://schemas.microsoft.com/office/powerpoint/2010/main" val="2057761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114300"/>
            <a:ext cx="8382000" cy="1143000"/>
          </a:xfrm>
        </p:spPr>
        <p:txBody>
          <a:bodyPr>
            <a:normAutofit/>
          </a:bodyPr>
          <a:lstStyle/>
          <a:p>
            <a:pPr algn="ctr">
              <a:defRPr/>
            </a:pPr>
            <a:r>
              <a:rPr lang="en-US" dirty="0">
                <a:latin typeface="+mn-lt"/>
              </a:rPr>
              <a:t>Agriculture and Pesticides</a:t>
            </a:r>
          </a:p>
        </p:txBody>
      </p:sp>
      <p:sp>
        <p:nvSpPr>
          <p:cNvPr id="29699" name="Content Placeholder 2"/>
          <p:cNvSpPr>
            <a:spLocks noGrp="1"/>
          </p:cNvSpPr>
          <p:nvPr>
            <p:ph sz="quarter" idx="1"/>
          </p:nvPr>
        </p:nvSpPr>
        <p:spPr>
          <a:xfrm>
            <a:off x="639192" y="1447800"/>
            <a:ext cx="6904608" cy="5105400"/>
          </a:xfrm>
        </p:spPr>
        <p:txBody>
          <a:bodyPr>
            <a:normAutofit fontScale="55000" lnSpcReduction="20000"/>
          </a:bodyPr>
          <a:lstStyle/>
          <a:p>
            <a:pPr eaLnBrk="1" hangingPunct="1">
              <a:buFont typeface="Wingdings 2" pitchFamily="18" charset="2"/>
              <a:buNone/>
            </a:pPr>
            <a:r>
              <a:rPr lang="en-US" sz="3600" dirty="0"/>
              <a:t>India is the largest producer of pesticides in Asia and ranks 12</a:t>
            </a:r>
            <a:r>
              <a:rPr lang="en-US" sz="3600" baseline="30000" dirty="0"/>
              <a:t>th</a:t>
            </a:r>
            <a:r>
              <a:rPr lang="en-US" sz="3600" dirty="0"/>
              <a:t> in the world for the use of pesticides</a:t>
            </a:r>
          </a:p>
          <a:p>
            <a:pPr eaLnBrk="1" hangingPunct="1"/>
            <a:r>
              <a:rPr lang="en-US" sz="3600" dirty="0"/>
              <a:t>Over 125 pesticide producers make more than 500 pesticide formulations in India</a:t>
            </a:r>
          </a:p>
          <a:p>
            <a:pPr eaLnBrk="1" hangingPunct="1"/>
            <a:r>
              <a:rPr lang="en-US" sz="3600" dirty="0"/>
              <a:t>In the 1990s, more than 70% of the gross tonnage of pesticides used in agricultural practices in India consisted of formulations which are banned or severely restricted in the east and west</a:t>
            </a:r>
          </a:p>
          <a:p>
            <a:pPr eaLnBrk="1" hangingPunct="1">
              <a:buNone/>
            </a:pPr>
            <a:endParaRPr lang="en-US" sz="3600" dirty="0"/>
          </a:p>
          <a:p>
            <a:pPr eaLnBrk="1" hangingPunct="1">
              <a:buNone/>
            </a:pPr>
            <a:r>
              <a:rPr lang="en-US" sz="3600" dirty="0"/>
              <a:t>A bit of pesticide history…</a:t>
            </a:r>
          </a:p>
          <a:p>
            <a:pPr eaLnBrk="1" hangingPunct="1"/>
            <a:r>
              <a:rPr lang="en-US" sz="3600" dirty="0"/>
              <a:t>Green Revolution</a:t>
            </a:r>
            <a:r>
              <a:rPr lang="en-US" sz="3600" dirty="0">
                <a:sym typeface="Wingdings" pitchFamily="2" charset="2"/>
              </a:rPr>
              <a:t> large amounts of pesticides were used to increase yields</a:t>
            </a:r>
          </a:p>
          <a:p>
            <a:pPr eaLnBrk="1" hangingPunct="1"/>
            <a:endParaRPr lang="en-US" sz="3600" dirty="0">
              <a:sym typeface="Wingdings" pitchFamily="2" charset="2"/>
            </a:endParaRPr>
          </a:p>
          <a:p>
            <a:pPr eaLnBrk="1" hangingPunct="1"/>
            <a:r>
              <a:rPr lang="en-US" sz="3600" dirty="0">
                <a:sym typeface="Wingdings" pitchFamily="2" charset="2"/>
              </a:rPr>
              <a:t>Population continues to increase, and to maintain high yields, pesticides are heavily applied</a:t>
            </a:r>
          </a:p>
          <a:p>
            <a:pPr eaLnBrk="1" hangingPunct="1"/>
            <a:endParaRPr lang="en-US" sz="3600" dirty="0">
              <a:sym typeface="Wingdings" pitchFamily="2" charset="2"/>
            </a:endParaRPr>
          </a:p>
          <a:p>
            <a:pPr eaLnBrk="1" hangingPunct="1"/>
            <a:r>
              <a:rPr lang="en-US" sz="3600" dirty="0"/>
              <a:t>Crop loss due to pests is even more severe in India because of prevailing high temperature and humidity.</a:t>
            </a:r>
            <a:endParaRPr lang="en-US" sz="3600" dirty="0">
              <a:sym typeface="Wingdings" pitchFamily="2" charset="2"/>
            </a:endParaRPr>
          </a:p>
          <a:p>
            <a:pPr algn="ctr" eaLnBrk="1" hangingPunct="1">
              <a:buFont typeface="Wingdings 2" pitchFamily="18" charset="2"/>
              <a:buNone/>
            </a:pPr>
            <a:endParaRPr lang="en-US" dirty="0">
              <a:latin typeface="+mn-lt"/>
            </a:endParaRPr>
          </a:p>
          <a:p>
            <a:pPr algn="ctr" eaLnBrk="1" hangingPunct="1">
              <a:buFont typeface="Wingdings 2" pitchFamily="18" charset="2"/>
              <a:buNone/>
            </a:pPr>
            <a:endParaRPr lang="en-US" dirty="0">
              <a:latin typeface="+mn-lt"/>
            </a:endParaRPr>
          </a:p>
          <a:p>
            <a:pPr algn="ctr" eaLnBrk="1" hangingPunct="1">
              <a:buFont typeface="Wingdings 2" pitchFamily="18" charset="2"/>
              <a:buNone/>
            </a:pPr>
            <a:endParaRPr lang="en-US" dirty="0">
              <a:latin typeface="+mn-lt"/>
            </a:endParaRPr>
          </a:p>
          <a:p>
            <a:pPr algn="ctr" eaLnBrk="1" hangingPunct="1">
              <a:buFont typeface="Wingdings 2" pitchFamily="18" charset="2"/>
              <a:buNone/>
            </a:pPr>
            <a:endParaRPr lang="en-US" dirty="0">
              <a:latin typeface="+mn-lt"/>
            </a:endParaRPr>
          </a:p>
        </p:txBody>
      </p:sp>
      <p:pic>
        <p:nvPicPr>
          <p:cNvPr id="29700" name="Picture 1"/>
          <p:cNvPicPr>
            <a:picLocks noChangeAspect="1" noChangeArrowheads="1"/>
          </p:cNvPicPr>
          <p:nvPr/>
        </p:nvPicPr>
        <p:blipFill>
          <a:blip r:embed="rId3" cstate="print"/>
          <a:srcRect/>
          <a:stretch>
            <a:fillRect/>
          </a:stretch>
        </p:blipFill>
        <p:spPr bwMode="auto">
          <a:xfrm>
            <a:off x="7620000" y="1828800"/>
            <a:ext cx="2743200" cy="2057400"/>
          </a:xfrm>
          <a:prstGeom prst="rect">
            <a:avLst/>
          </a:prstGeom>
          <a:noFill/>
          <a:ln w="9525">
            <a:noFill/>
            <a:miter lim="800000"/>
            <a:headEnd/>
            <a:tailEnd/>
          </a:ln>
        </p:spPr>
      </p:pic>
      <p:sp>
        <p:nvSpPr>
          <p:cNvPr id="29701" name="TextBox 4"/>
          <p:cNvSpPr txBox="1">
            <a:spLocks noChangeArrowheads="1"/>
          </p:cNvSpPr>
          <p:nvPr/>
        </p:nvSpPr>
        <p:spPr bwMode="auto">
          <a:xfrm>
            <a:off x="7620000" y="6324601"/>
            <a:ext cx="3352800" cy="200025"/>
          </a:xfrm>
          <a:prstGeom prst="rect">
            <a:avLst/>
          </a:prstGeom>
          <a:noFill/>
          <a:ln w="9525">
            <a:noFill/>
            <a:miter lim="800000"/>
            <a:headEnd/>
            <a:tailEnd/>
          </a:ln>
        </p:spPr>
        <p:txBody>
          <a:bodyPr>
            <a:spAutoFit/>
          </a:bodyPr>
          <a:lstStyle/>
          <a:p>
            <a:r>
              <a:rPr lang="en-US" sz="700" dirty="0" err="1">
                <a:latin typeface="Perpetua" pitchFamily="18" charset="0"/>
              </a:rPr>
              <a:t>Sarvodaya</a:t>
            </a:r>
            <a:r>
              <a:rPr lang="en-US" sz="700" dirty="0">
                <a:latin typeface="Perpetua" pitchFamily="18" charset="0"/>
              </a:rPr>
              <a:t> Youth Org., Global </a:t>
            </a:r>
            <a:r>
              <a:rPr lang="en-US" sz="700" dirty="0" err="1">
                <a:latin typeface="Perpetua" pitchFamily="18" charset="0"/>
              </a:rPr>
              <a:t>Greengrants</a:t>
            </a:r>
            <a:r>
              <a:rPr lang="en-US" sz="700" dirty="0">
                <a:latin typeface="Perpetua" pitchFamily="18" charset="0"/>
              </a:rPr>
              <a:t> Fund</a:t>
            </a:r>
          </a:p>
        </p:txBody>
      </p:sp>
      <p:sp>
        <p:nvSpPr>
          <p:cNvPr id="29702" name="TextBox 5"/>
          <p:cNvSpPr txBox="1">
            <a:spLocks noChangeArrowheads="1"/>
          </p:cNvSpPr>
          <p:nvPr/>
        </p:nvSpPr>
        <p:spPr bwMode="auto">
          <a:xfrm>
            <a:off x="4648200" y="6657976"/>
            <a:ext cx="3124200" cy="200025"/>
          </a:xfrm>
          <a:prstGeom prst="rect">
            <a:avLst/>
          </a:prstGeom>
          <a:noFill/>
          <a:ln w="9525">
            <a:noFill/>
            <a:miter lim="800000"/>
            <a:headEnd/>
            <a:tailEnd/>
          </a:ln>
        </p:spPr>
        <p:txBody>
          <a:bodyPr>
            <a:spAutoFit/>
          </a:bodyPr>
          <a:lstStyle/>
          <a:p>
            <a:r>
              <a:rPr lang="en-US" sz="700">
                <a:latin typeface="Perpetua" pitchFamily="18" charset="0"/>
              </a:rPr>
              <a:t>Content source: Devraj, </a:t>
            </a:r>
            <a:r>
              <a:rPr lang="en-US" sz="700" u="sng">
                <a:latin typeface="Perpetua" pitchFamily="18" charset="0"/>
              </a:rPr>
              <a:t>Environment Bulletin</a:t>
            </a:r>
            <a:r>
              <a:rPr lang="en-US" sz="700">
                <a:latin typeface="Perpetua" pitchFamily="18" charset="0"/>
              </a:rPr>
              <a:t>, 2001</a:t>
            </a:r>
          </a:p>
        </p:txBody>
      </p:sp>
      <p:pic>
        <p:nvPicPr>
          <p:cNvPr id="7" name="Picture 1"/>
          <p:cNvPicPr>
            <a:picLocks noChangeAspect="1" noChangeArrowheads="1"/>
          </p:cNvPicPr>
          <p:nvPr/>
        </p:nvPicPr>
        <p:blipFill>
          <a:blip r:embed="rId4" cstate="print"/>
          <a:srcRect/>
          <a:stretch>
            <a:fillRect/>
          </a:stretch>
        </p:blipFill>
        <p:spPr bwMode="auto">
          <a:xfrm>
            <a:off x="7620001" y="4267200"/>
            <a:ext cx="2794485" cy="1905000"/>
          </a:xfrm>
          <a:prstGeom prst="rect">
            <a:avLst/>
          </a:prstGeom>
          <a:noFill/>
          <a:ln w="9525">
            <a:noFill/>
            <a:miter lim="800000"/>
            <a:headEnd/>
            <a:tailEnd/>
          </a:ln>
        </p:spPr>
      </p:pic>
    </p:spTree>
    <p:extLst>
      <p:ext uri="{BB962C8B-B14F-4D97-AF65-F5344CB8AC3E}">
        <p14:creationId xmlns:p14="http://schemas.microsoft.com/office/powerpoint/2010/main" val="4097840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746" y="304800"/>
            <a:ext cx="6955654" cy="838200"/>
          </a:xfrm>
        </p:spPr>
        <p:txBody>
          <a:bodyPr>
            <a:normAutofit/>
          </a:bodyPr>
          <a:lstStyle/>
          <a:p>
            <a:pPr algn="ctr">
              <a:defRPr/>
            </a:pPr>
            <a:r>
              <a:rPr lang="en-US" dirty="0">
                <a:latin typeface="+mn-lt"/>
              </a:rPr>
              <a:t>Alternatives to Pesticides</a:t>
            </a:r>
          </a:p>
        </p:txBody>
      </p:sp>
      <p:sp>
        <p:nvSpPr>
          <p:cNvPr id="37891" name="Content Placeholder 2"/>
          <p:cNvSpPr>
            <a:spLocks noGrp="1"/>
          </p:cNvSpPr>
          <p:nvPr>
            <p:ph sz="quarter" idx="1"/>
          </p:nvPr>
        </p:nvSpPr>
        <p:spPr>
          <a:xfrm>
            <a:off x="816746" y="1447800"/>
            <a:ext cx="6955654" cy="5105400"/>
          </a:xfrm>
        </p:spPr>
        <p:txBody>
          <a:bodyPr>
            <a:normAutofit fontScale="92500"/>
          </a:bodyPr>
          <a:lstStyle/>
          <a:p>
            <a:pPr eaLnBrk="1" hangingPunct="1"/>
            <a:r>
              <a:rPr lang="en-US" dirty="0">
                <a:latin typeface="+mn-lt"/>
              </a:rPr>
              <a:t>Planting seeds of high-yielding tolerant varieties</a:t>
            </a:r>
          </a:p>
          <a:p>
            <a:pPr eaLnBrk="1" hangingPunct="1"/>
            <a:endParaRPr lang="en-US" dirty="0">
              <a:latin typeface="+mn-lt"/>
            </a:endParaRPr>
          </a:p>
          <a:p>
            <a:pPr eaLnBrk="1" hangingPunct="1"/>
            <a:r>
              <a:rPr lang="en-US" dirty="0">
                <a:latin typeface="+mn-lt"/>
              </a:rPr>
              <a:t>Use of </a:t>
            </a:r>
            <a:r>
              <a:rPr lang="en-US" dirty="0" err="1">
                <a:latin typeface="+mn-lt"/>
              </a:rPr>
              <a:t>biopesticides</a:t>
            </a:r>
            <a:r>
              <a:rPr lang="en-US" dirty="0">
                <a:latin typeface="+mn-lt"/>
              </a:rPr>
              <a:t> </a:t>
            </a:r>
          </a:p>
          <a:p>
            <a:pPr lvl="1" eaLnBrk="1" hangingPunct="1"/>
            <a:r>
              <a:rPr lang="en-US" dirty="0">
                <a:latin typeface="+mn-lt"/>
              </a:rPr>
              <a:t>(insect pathogens such as nuclear </a:t>
            </a:r>
            <a:r>
              <a:rPr lang="en-US" dirty="0" err="1">
                <a:latin typeface="+mn-lt"/>
              </a:rPr>
              <a:t>polyhedrosis</a:t>
            </a:r>
            <a:r>
              <a:rPr lang="en-US" dirty="0">
                <a:latin typeface="+mn-lt"/>
              </a:rPr>
              <a:t> virus, bacteria and fungi)</a:t>
            </a:r>
          </a:p>
          <a:p>
            <a:pPr eaLnBrk="1" hangingPunct="1"/>
            <a:endParaRPr lang="en-US" dirty="0">
              <a:latin typeface="+mn-lt"/>
            </a:endParaRPr>
          </a:p>
          <a:p>
            <a:pPr eaLnBrk="1" hangingPunct="1"/>
            <a:r>
              <a:rPr lang="en-US" dirty="0">
                <a:latin typeface="+mn-lt"/>
              </a:rPr>
              <a:t>Use of plant-based pesticides</a:t>
            </a:r>
          </a:p>
          <a:p>
            <a:pPr eaLnBrk="1" hangingPunct="1"/>
            <a:endParaRPr lang="en-US" dirty="0">
              <a:latin typeface="+mn-lt"/>
            </a:endParaRPr>
          </a:p>
          <a:p>
            <a:pPr eaLnBrk="1" hangingPunct="1"/>
            <a:r>
              <a:rPr lang="en-US" dirty="0">
                <a:latin typeface="+mn-lt"/>
              </a:rPr>
              <a:t>Use of pheromones </a:t>
            </a:r>
          </a:p>
          <a:p>
            <a:pPr eaLnBrk="1" hangingPunct="1"/>
            <a:endParaRPr lang="en-US" dirty="0"/>
          </a:p>
          <a:p>
            <a:pPr eaLnBrk="1" hangingPunct="1"/>
            <a:r>
              <a:rPr lang="en-US" dirty="0">
                <a:latin typeface="+mn-lt"/>
              </a:rPr>
              <a:t>Shaking of </a:t>
            </a:r>
            <a:r>
              <a:rPr lang="en-US" dirty="0" err="1">
                <a:latin typeface="+mn-lt"/>
              </a:rPr>
              <a:t>pigeonpea</a:t>
            </a:r>
            <a:endParaRPr lang="en-US" dirty="0">
              <a:latin typeface="+mn-lt"/>
            </a:endParaRPr>
          </a:p>
        </p:txBody>
      </p:sp>
      <p:pic>
        <p:nvPicPr>
          <p:cNvPr id="37892" name="Picture 1"/>
          <p:cNvPicPr>
            <a:picLocks noChangeAspect="1" noChangeArrowheads="1"/>
          </p:cNvPicPr>
          <p:nvPr/>
        </p:nvPicPr>
        <p:blipFill>
          <a:blip r:embed="rId3" cstate="print"/>
          <a:srcRect/>
          <a:stretch>
            <a:fillRect/>
          </a:stretch>
        </p:blipFill>
        <p:spPr bwMode="auto">
          <a:xfrm>
            <a:off x="8953449" y="4251666"/>
            <a:ext cx="3068712" cy="2301534"/>
          </a:xfrm>
          <a:prstGeom prst="rect">
            <a:avLst/>
          </a:prstGeom>
          <a:noFill/>
          <a:ln w="9525">
            <a:noFill/>
            <a:miter lim="800000"/>
            <a:headEnd/>
            <a:tailEnd/>
          </a:ln>
        </p:spPr>
      </p:pic>
      <p:sp>
        <p:nvSpPr>
          <p:cNvPr id="37893" name="TextBox 4"/>
          <p:cNvSpPr txBox="1">
            <a:spLocks noChangeArrowheads="1"/>
          </p:cNvSpPr>
          <p:nvPr/>
        </p:nvSpPr>
        <p:spPr bwMode="auto">
          <a:xfrm>
            <a:off x="4724400" y="6657976"/>
            <a:ext cx="2819400" cy="200025"/>
          </a:xfrm>
          <a:prstGeom prst="rect">
            <a:avLst/>
          </a:prstGeom>
          <a:noFill/>
          <a:ln w="9525">
            <a:noFill/>
            <a:miter lim="800000"/>
            <a:headEnd/>
            <a:tailEnd/>
          </a:ln>
        </p:spPr>
        <p:txBody>
          <a:bodyPr>
            <a:spAutoFit/>
          </a:bodyPr>
          <a:lstStyle/>
          <a:p>
            <a:r>
              <a:rPr lang="en-US" sz="700">
                <a:latin typeface="Perpetua" pitchFamily="18" charset="0"/>
              </a:rPr>
              <a:t>Content source: Rao et. al., </a:t>
            </a:r>
            <a:r>
              <a:rPr lang="en-US" sz="700" i="1">
                <a:latin typeface="Perpetua" pitchFamily="18" charset="0"/>
              </a:rPr>
              <a:t>Pesticide News</a:t>
            </a:r>
            <a:r>
              <a:rPr lang="en-US" sz="700">
                <a:latin typeface="Perpetua" pitchFamily="18" charset="0"/>
              </a:rPr>
              <a:t> No. 76, 2007</a:t>
            </a:r>
          </a:p>
        </p:txBody>
      </p:sp>
      <p:pic>
        <p:nvPicPr>
          <p:cNvPr id="6" name="Picture 5"/>
          <p:cNvPicPr>
            <a:picLocks noChangeAspect="1" noChangeArrowheads="1"/>
          </p:cNvPicPr>
          <p:nvPr/>
        </p:nvPicPr>
        <p:blipFill>
          <a:blip r:embed="rId4" cstate="print"/>
          <a:srcRect/>
          <a:stretch>
            <a:fillRect/>
          </a:stretch>
        </p:blipFill>
        <p:spPr bwMode="auto">
          <a:xfrm>
            <a:off x="7724683" y="1965667"/>
            <a:ext cx="1600200" cy="2133599"/>
          </a:xfrm>
          <a:prstGeom prst="rect">
            <a:avLst/>
          </a:prstGeom>
          <a:noFill/>
          <a:ln w="9525">
            <a:noFill/>
            <a:miter lim="800000"/>
            <a:headEnd/>
            <a:tailEnd/>
          </a:ln>
        </p:spPr>
      </p:pic>
      <p:pic>
        <p:nvPicPr>
          <p:cNvPr id="7" name="Picture 4"/>
          <p:cNvPicPr>
            <a:picLocks noChangeAspect="1" noChangeArrowheads="1"/>
          </p:cNvPicPr>
          <p:nvPr/>
        </p:nvPicPr>
        <p:blipFill>
          <a:blip r:embed="rId5" cstate="print"/>
          <a:srcRect/>
          <a:stretch>
            <a:fillRect/>
          </a:stretch>
        </p:blipFill>
        <p:spPr bwMode="auto">
          <a:xfrm>
            <a:off x="9495342" y="127246"/>
            <a:ext cx="2429294" cy="1905739"/>
          </a:xfrm>
          <a:prstGeom prst="rect">
            <a:avLst/>
          </a:prstGeom>
          <a:noFill/>
          <a:ln w="9525">
            <a:noFill/>
            <a:miter lim="800000"/>
            <a:headEnd/>
            <a:tailEnd/>
          </a:ln>
        </p:spPr>
      </p:pic>
    </p:spTree>
    <p:extLst>
      <p:ext uri="{BB962C8B-B14F-4D97-AF65-F5344CB8AC3E}">
        <p14:creationId xmlns:p14="http://schemas.microsoft.com/office/powerpoint/2010/main" val="3088462501"/>
      </p:ext>
    </p:extLst>
  </p:cSld>
  <p:clrMapOvr>
    <a:masterClrMapping/>
  </p:clrMapOvr>
</p:sld>
</file>

<file path=ppt/theme/theme1.xml><?xml version="1.0" encoding="utf-8"?>
<a:theme xmlns:a="http://schemas.openxmlformats.org/drawingml/2006/main" name="Theme3">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PEC Final" id="{6D5C0D4E-686E-4FF2-836B-47B1FA62D1BC}" vid="{F622C1B2-A808-4B52-819C-88E430BA9E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APEC Final[1]</Template>
  <TotalTime>179</TotalTime>
  <Words>2644</Words>
  <Application>Microsoft Office PowerPoint</Application>
  <PresentationFormat>Widescreen</PresentationFormat>
  <Paragraphs>246</Paragraphs>
  <Slides>20</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vt:lpstr>
      <vt:lpstr>Calibri</vt:lpstr>
      <vt:lpstr>Calibri Light</vt:lpstr>
      <vt:lpstr>Cambria</vt:lpstr>
      <vt:lpstr>Garamond</vt:lpstr>
      <vt:lpstr>Perpetua</vt:lpstr>
      <vt:lpstr>Times New Roman</vt:lpstr>
      <vt:lpstr>Wingdings</vt:lpstr>
      <vt:lpstr>Wingdings 2</vt:lpstr>
      <vt:lpstr>Theme3</vt:lpstr>
      <vt:lpstr>APEC 100 Sustainable Development</vt:lpstr>
      <vt:lpstr>ENVIRONMENT IN INDIA: CLIMATE </vt:lpstr>
      <vt:lpstr>Climate Comparison: Delaware and Hyderabad</vt:lpstr>
      <vt:lpstr>INDIA’S ECONOMY: AGRICULTURE</vt:lpstr>
      <vt:lpstr>Pest Infestations and Freezing Temperatures</vt:lpstr>
      <vt:lpstr>Pesticide Application</vt:lpstr>
      <vt:lpstr>Pesticide Application</vt:lpstr>
      <vt:lpstr>Agriculture and Pesticides</vt:lpstr>
      <vt:lpstr>Alternatives to Pesticides</vt:lpstr>
      <vt:lpstr>Insect-borne Illness: Malaria </vt:lpstr>
      <vt:lpstr>A brief history of DDT</vt:lpstr>
      <vt:lpstr>DDT and India</vt:lpstr>
      <vt:lpstr>A brief history of DDT</vt:lpstr>
      <vt:lpstr>DDT and India</vt:lpstr>
      <vt:lpstr>The DDT Dilemma</vt:lpstr>
      <vt:lpstr>The DDT Dilemma</vt:lpstr>
      <vt:lpstr>What seems odd about these numbers?</vt:lpstr>
      <vt:lpstr>Why are India’s wheat yields so high?</vt:lpstr>
      <vt:lpstr>Why are India’s cows producing so little milk?</vt:lpstr>
      <vt:lpstr>Why are milk yields per cow so low?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Kent Messer</dc:creator>
  <cp:lastModifiedBy>Jennifer Egan</cp:lastModifiedBy>
  <cp:revision>18</cp:revision>
  <dcterms:created xsi:type="dcterms:W3CDTF">2016-08-11T13:37:55Z</dcterms:created>
  <dcterms:modified xsi:type="dcterms:W3CDTF">2017-02-21T18:13:26Z</dcterms:modified>
</cp:coreProperties>
</file>